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58" r:id="rId3"/>
    <p:sldId id="259" r:id="rId4"/>
    <p:sldId id="260" r:id="rId5"/>
  </p:sldIdLst>
  <p:sldSz cx="7562850" cy="10688638"/>
  <p:notesSz cx="10688638" cy="756285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FE69"/>
    <a:srgbClr val="0C3B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04"/>
    <p:restoredTop sz="94610"/>
  </p:normalViewPr>
  <p:slideViewPr>
    <p:cSldViewPr snapToGrid="0" snapToObjects="1">
      <p:cViewPr varScale="1">
        <p:scale>
          <a:sx n="99" d="100"/>
          <a:sy n="99" d="100"/>
        </p:scale>
        <p:origin x="448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493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C3B43"/>
        </a:solidFill>
        <a:effectLst/>
      </p:bgPr>
    </p:bg>
    <p:spTree>
      <p:nvGrpSpPr>
        <p:cNvPr id="1" name=""/>
        <p:cNvGrpSpPr/>
        <p:nvPr/>
      </p:nvGrpSpPr>
      <p:grpSpPr>
        <a:xfrm>
          <a:off x="0" y="0"/>
          <a:ext cx="0" cy="0"/>
          <a:chOff x="0" y="0"/>
          <a:chExt cx="0" cy="0"/>
        </a:xfrm>
      </p:grpSpPr>
      <p:sp>
        <p:nvSpPr>
          <p:cNvPr id="2" name="Shape 0"/>
          <p:cNvSpPr/>
          <p:nvPr/>
        </p:nvSpPr>
        <p:spPr>
          <a:xfrm>
            <a:off x="502920" y="457200"/>
            <a:ext cx="2240280" cy="786384"/>
          </a:xfrm>
          <a:prstGeom prst="roundRect">
            <a:avLst>
              <a:gd name="adj" fmla="val 11628"/>
            </a:avLst>
          </a:prstGeom>
          <a:solidFill>
            <a:srgbClr val="FFFFFF"/>
          </a:solidFill>
          <a:ln/>
          <a:effectLst>
            <a:outerShdw blurRad="127000" dist="38100" dir="5400000" algn="bl" rotWithShape="0">
              <a:srgbClr val="000000">
                <a:alpha val="35000"/>
              </a:srgbClr>
            </a:outerShdw>
          </a:effectLst>
        </p:spPr>
        <p:txBody>
          <a:bodyPr/>
          <a:lstStyle/>
          <a:p>
            <a:endParaRPr lang="en-US"/>
          </a:p>
        </p:txBody>
      </p:sp>
      <p:pic>
        <p:nvPicPr>
          <p:cNvPr id="3" name="Image 0" descr="assets/aero_logo.jpg"/>
          <p:cNvPicPr>
            <a:picLocks noChangeAspect="1"/>
          </p:cNvPicPr>
          <p:nvPr/>
        </p:nvPicPr>
        <p:blipFill>
          <a:blip r:embed="rId3"/>
          <a:stretch>
            <a:fillRect/>
          </a:stretch>
        </p:blipFill>
        <p:spPr>
          <a:xfrm>
            <a:off x="777240" y="566928"/>
            <a:ext cx="1700784" cy="566928"/>
          </a:xfrm>
          <a:prstGeom prst="rect">
            <a:avLst/>
          </a:prstGeom>
        </p:spPr>
      </p:pic>
      <p:sp>
        <p:nvSpPr>
          <p:cNvPr id="4" name="Text 1"/>
          <p:cNvSpPr/>
          <p:nvPr/>
        </p:nvSpPr>
        <p:spPr>
          <a:xfrm>
            <a:off x="4160520" y="502920"/>
            <a:ext cx="1965960" cy="457200"/>
          </a:xfrm>
          <a:prstGeom prst="rect">
            <a:avLst/>
          </a:prstGeom>
          <a:noFill/>
          <a:ln/>
        </p:spPr>
        <p:txBody>
          <a:bodyPr wrap="square" lIns="0" tIns="0" rIns="0" bIns="0" rtlCol="0" anchor="ctr"/>
          <a:lstStyle/>
          <a:p>
            <a:pPr marL="0" indent="0" algn="r">
              <a:lnSpc>
                <a:spcPct val="105000"/>
              </a:lnSpc>
              <a:buNone/>
            </a:pPr>
            <a:r>
              <a:rPr lang="en-US" sz="1000" dirty="0">
                <a:solidFill>
                  <a:srgbClr val="D0DFE2"/>
                </a:solidFill>
                <a:latin typeface="Nunito" pitchFamily="34" charset="0"/>
                <a:ea typeface="Nunito" pitchFamily="34" charset="-122"/>
                <a:cs typeface="Nunito" pitchFamily="34" charset="-120"/>
              </a:rPr>
              <a:t>Co-funded by the</a:t>
            </a:r>
            <a:endParaRPr lang="en-US" sz="1000" dirty="0"/>
          </a:p>
          <a:p>
            <a:pPr marL="0" indent="0" algn="r">
              <a:lnSpc>
                <a:spcPct val="105000"/>
              </a:lnSpc>
              <a:buNone/>
            </a:pPr>
            <a:r>
              <a:rPr lang="en-US" sz="1000" dirty="0">
                <a:solidFill>
                  <a:srgbClr val="D0DFE2"/>
                </a:solidFill>
                <a:latin typeface="Nunito" pitchFamily="34" charset="0"/>
                <a:ea typeface="Nunito" pitchFamily="34" charset="-122"/>
                <a:cs typeface="Nunito" pitchFamily="34" charset="-120"/>
              </a:rPr>
              <a:t>European Union</a:t>
            </a:r>
            <a:endParaRPr lang="en-US" sz="1000" dirty="0"/>
          </a:p>
        </p:txBody>
      </p:sp>
      <p:pic>
        <p:nvPicPr>
          <p:cNvPr id="5" name="Image 1" descr="assets/eu_flag.jpg"/>
          <p:cNvPicPr>
            <a:picLocks noChangeAspect="1"/>
          </p:cNvPicPr>
          <p:nvPr/>
        </p:nvPicPr>
        <p:blipFill>
          <a:blip r:embed="rId4"/>
          <a:stretch>
            <a:fillRect/>
          </a:stretch>
        </p:blipFill>
        <p:spPr>
          <a:xfrm>
            <a:off x="6236208" y="507492"/>
            <a:ext cx="457200" cy="306324"/>
          </a:xfrm>
          <a:prstGeom prst="rect">
            <a:avLst/>
          </a:prstGeom>
        </p:spPr>
      </p:pic>
      <p:sp>
        <p:nvSpPr>
          <p:cNvPr id="6" name="Text 2"/>
          <p:cNvSpPr/>
          <p:nvPr/>
        </p:nvSpPr>
        <p:spPr>
          <a:xfrm>
            <a:off x="502920" y="1361295"/>
            <a:ext cx="6556248" cy="274320"/>
          </a:xfrm>
          <a:prstGeom prst="rect">
            <a:avLst/>
          </a:prstGeom>
          <a:noFill/>
          <a:ln/>
        </p:spPr>
        <p:txBody>
          <a:bodyPr wrap="square" lIns="0" tIns="0" rIns="0" bIns="0" rtlCol="0" anchor="ctr"/>
          <a:lstStyle/>
          <a:p>
            <a:pPr marL="0" indent="0">
              <a:buNone/>
            </a:pPr>
            <a:r>
              <a:rPr lang="en-US" sz="1250" b="1" kern="0" spc="200" dirty="0">
                <a:solidFill>
                  <a:srgbClr val="35FE69"/>
                </a:solidFill>
                <a:latin typeface="Nunito" pitchFamily="34" charset="0"/>
                <a:ea typeface="Nunito" pitchFamily="34" charset="-122"/>
                <a:cs typeface="Nunito" pitchFamily="34" charset="-120"/>
              </a:rPr>
              <a:t>AERO   ·   SOFTWARE STACK RELEASE 2</a:t>
            </a:r>
            <a:endParaRPr lang="en-US" sz="1250" dirty="0"/>
          </a:p>
        </p:txBody>
      </p:sp>
      <p:sp>
        <p:nvSpPr>
          <p:cNvPr id="7" name="Text 3"/>
          <p:cNvSpPr/>
          <p:nvPr/>
        </p:nvSpPr>
        <p:spPr>
          <a:xfrm>
            <a:off x="502920" y="1577916"/>
            <a:ext cx="6556248" cy="603504"/>
          </a:xfrm>
          <a:prstGeom prst="rect">
            <a:avLst/>
          </a:prstGeom>
          <a:noFill/>
          <a:ln/>
        </p:spPr>
        <p:txBody>
          <a:bodyPr wrap="square" lIns="0" tIns="0" rIns="0" bIns="0" rtlCol="0" anchor="ctr"/>
          <a:lstStyle/>
          <a:p>
            <a:pPr marL="0" indent="0">
              <a:buNone/>
            </a:pPr>
            <a:r>
              <a:rPr lang="en-US" sz="3400" b="1" dirty="0">
                <a:solidFill>
                  <a:srgbClr val="FFFFFF"/>
                </a:solidFill>
                <a:latin typeface="Nunito" pitchFamily="34" charset="0"/>
                <a:ea typeface="Nunito" pitchFamily="34" charset="-122"/>
                <a:cs typeface="Nunito" pitchFamily="34" charset="-120"/>
              </a:rPr>
              <a:t>Heterogeneous Computing</a:t>
            </a:r>
            <a:endParaRPr lang="en-US" sz="3400" dirty="0"/>
          </a:p>
        </p:txBody>
      </p:sp>
      <p:sp>
        <p:nvSpPr>
          <p:cNvPr id="8" name="Text 4"/>
          <p:cNvSpPr/>
          <p:nvPr/>
        </p:nvSpPr>
        <p:spPr>
          <a:xfrm>
            <a:off x="502920" y="2126556"/>
            <a:ext cx="6556248" cy="603504"/>
          </a:xfrm>
          <a:prstGeom prst="rect">
            <a:avLst/>
          </a:prstGeom>
          <a:noFill/>
          <a:ln/>
        </p:spPr>
        <p:txBody>
          <a:bodyPr wrap="square" lIns="0" tIns="0" rIns="0" bIns="0" rtlCol="0" anchor="ctr"/>
          <a:lstStyle/>
          <a:p>
            <a:pPr marL="0" indent="0">
              <a:buNone/>
            </a:pPr>
            <a:r>
              <a:rPr lang="en-US" sz="3400" b="1" dirty="0">
                <a:solidFill>
                  <a:srgbClr val="35FE69"/>
                </a:solidFill>
                <a:latin typeface="Nunito" pitchFamily="34" charset="0"/>
                <a:ea typeface="Nunito" pitchFamily="34" charset="-122"/>
                <a:cs typeface="Nunito" pitchFamily="34" charset="-120"/>
              </a:rPr>
              <a:t>for the European Cloud</a:t>
            </a:r>
            <a:endParaRPr lang="en-US" sz="3400" dirty="0"/>
          </a:p>
        </p:txBody>
      </p:sp>
      <p:sp>
        <p:nvSpPr>
          <p:cNvPr id="9" name="Text 5"/>
          <p:cNvSpPr/>
          <p:nvPr/>
        </p:nvSpPr>
        <p:spPr>
          <a:xfrm>
            <a:off x="502920" y="2766636"/>
            <a:ext cx="6355080" cy="777240"/>
          </a:xfrm>
          <a:prstGeom prst="rect">
            <a:avLst/>
          </a:prstGeom>
          <a:noFill/>
          <a:ln/>
        </p:spPr>
        <p:txBody>
          <a:bodyPr wrap="square" lIns="0" tIns="0" rIns="0" bIns="0" rtlCol="0" anchor="ctr"/>
          <a:lstStyle/>
          <a:p>
            <a:pPr marL="0" indent="0">
              <a:lnSpc>
                <a:spcPct val="112000"/>
              </a:lnSpc>
              <a:buNone/>
            </a:pPr>
            <a:r>
              <a:rPr lang="en-US" sz="1350" dirty="0">
                <a:solidFill>
                  <a:srgbClr val="D0DFE2"/>
                </a:solidFill>
                <a:latin typeface="Nunito" pitchFamily="34" charset="0"/>
                <a:ea typeface="Nunito" pitchFamily="34" charset="-122"/>
                <a:cs typeface="Nunito" pitchFamily="34" charset="-120"/>
              </a:rPr>
              <a:t>An open, end-to-end software stack for the SiPearl Rhea processor and Arm / RISC-V hardware - from firmware and drivers up to GPU-accelerated AI, built entirely in open source.</a:t>
            </a:r>
            <a:endParaRPr lang="en-US" sz="1350" dirty="0"/>
          </a:p>
        </p:txBody>
      </p:sp>
      <p:sp>
        <p:nvSpPr>
          <p:cNvPr id="10" name="Text 6"/>
          <p:cNvSpPr/>
          <p:nvPr/>
        </p:nvSpPr>
        <p:spPr>
          <a:xfrm>
            <a:off x="502920" y="3607884"/>
            <a:ext cx="6556248" cy="274320"/>
          </a:xfrm>
          <a:prstGeom prst="rect">
            <a:avLst/>
          </a:prstGeom>
          <a:noFill/>
          <a:ln/>
        </p:spPr>
        <p:txBody>
          <a:bodyPr wrap="square" lIns="0" tIns="0" rIns="0" bIns="0" rtlCol="0" anchor="ctr"/>
          <a:lstStyle/>
          <a:p>
            <a:pPr marL="0" indent="0">
              <a:buNone/>
            </a:pPr>
            <a:r>
              <a:rPr lang="en-US" sz="1400" b="1" kern="0" spc="100" dirty="0">
                <a:solidFill>
                  <a:srgbClr val="35FE69"/>
                </a:solidFill>
                <a:latin typeface="Nunito" pitchFamily="34" charset="0"/>
                <a:ea typeface="Nunito" pitchFamily="34" charset="-122"/>
                <a:cs typeface="Nunito" pitchFamily="34" charset="-120"/>
              </a:rPr>
              <a:t>THE FULL AERO SOFTWARE STACK</a:t>
            </a:r>
            <a:endParaRPr lang="en-US" sz="1400" dirty="0"/>
          </a:p>
        </p:txBody>
      </p:sp>
      <p:sp>
        <p:nvSpPr>
          <p:cNvPr id="11" name="Text 7"/>
          <p:cNvSpPr/>
          <p:nvPr/>
        </p:nvSpPr>
        <p:spPr>
          <a:xfrm>
            <a:off x="502920" y="3882204"/>
            <a:ext cx="6556248" cy="256032"/>
          </a:xfrm>
          <a:prstGeom prst="rect">
            <a:avLst/>
          </a:prstGeom>
          <a:noFill/>
          <a:ln/>
        </p:spPr>
        <p:txBody>
          <a:bodyPr wrap="square" lIns="0" tIns="0" rIns="0" bIns="0" rtlCol="0" anchor="ctr"/>
          <a:lstStyle/>
          <a:p>
            <a:pPr marL="0" indent="0">
              <a:buNone/>
            </a:pPr>
            <a:r>
              <a:rPr lang="en-US" sz="1100" dirty="0">
                <a:solidFill>
                  <a:srgbClr val="8FB6BC"/>
                </a:solidFill>
                <a:latin typeface="Nunito" pitchFamily="34" charset="0"/>
                <a:ea typeface="Nunito" pitchFamily="34" charset="-122"/>
                <a:cs typeface="Nunito" pitchFamily="34" charset="-120"/>
              </a:rPr>
              <a:t>Open-source layers co-designed for the European Processor Initiative (EPI)</a:t>
            </a:r>
            <a:endParaRPr lang="en-US" sz="1100" dirty="0"/>
          </a:p>
        </p:txBody>
      </p:sp>
      <p:sp>
        <p:nvSpPr>
          <p:cNvPr id="12" name="Shape 8"/>
          <p:cNvSpPr/>
          <p:nvPr/>
        </p:nvSpPr>
        <p:spPr>
          <a:xfrm>
            <a:off x="502920" y="4229676"/>
            <a:ext cx="6556248" cy="640080"/>
          </a:xfrm>
          <a:prstGeom prst="roundRect">
            <a:avLst>
              <a:gd name="adj" fmla="val 7857"/>
            </a:avLst>
          </a:prstGeom>
          <a:solidFill>
            <a:srgbClr val="12515C"/>
          </a:solidFill>
          <a:ln w="9525">
            <a:solidFill>
              <a:srgbClr val="2A8090"/>
            </a:solidFill>
            <a:prstDash val="solid"/>
          </a:ln>
        </p:spPr>
        <p:txBody>
          <a:bodyPr/>
          <a:lstStyle/>
          <a:p>
            <a:endParaRPr lang="en-US"/>
          </a:p>
        </p:txBody>
      </p:sp>
      <p:sp>
        <p:nvSpPr>
          <p:cNvPr id="13" name="Shape 9"/>
          <p:cNvSpPr/>
          <p:nvPr/>
        </p:nvSpPr>
        <p:spPr>
          <a:xfrm>
            <a:off x="722376" y="4471992"/>
            <a:ext cx="155448" cy="155448"/>
          </a:xfrm>
          <a:prstGeom prst="roundRect">
            <a:avLst>
              <a:gd name="adj" fmla="val 23529"/>
            </a:avLst>
          </a:prstGeom>
          <a:solidFill>
            <a:srgbClr val="35FE69"/>
          </a:solidFill>
          <a:ln/>
        </p:spPr>
        <p:txBody>
          <a:bodyPr/>
          <a:lstStyle/>
          <a:p>
            <a:endParaRPr lang="en-US"/>
          </a:p>
        </p:txBody>
      </p:sp>
      <p:sp>
        <p:nvSpPr>
          <p:cNvPr id="14" name="Text 10"/>
          <p:cNvSpPr/>
          <p:nvPr/>
        </p:nvSpPr>
        <p:spPr>
          <a:xfrm>
            <a:off x="1051560" y="4321116"/>
            <a:ext cx="5733288" cy="274320"/>
          </a:xfrm>
          <a:prstGeom prst="rect">
            <a:avLst/>
          </a:prstGeom>
          <a:noFill/>
          <a:ln/>
        </p:spPr>
        <p:txBody>
          <a:bodyPr wrap="square" lIns="0" tIns="0" rIns="0" bIns="0" rtlCol="0" anchor="ctr"/>
          <a:lstStyle/>
          <a:p>
            <a:pPr marL="0" indent="0">
              <a:buNone/>
            </a:pPr>
            <a:r>
              <a:rPr lang="en-US" sz="1400" b="1" dirty="0">
                <a:solidFill>
                  <a:srgbClr val="FFFFFF"/>
                </a:solidFill>
                <a:latin typeface="Nunito" pitchFamily="34" charset="0"/>
                <a:ea typeface="Nunito" pitchFamily="34" charset="-122"/>
                <a:cs typeface="Nunito" pitchFamily="34" charset="-120"/>
              </a:rPr>
              <a:t>EU Cloud Services &amp; Orchestration</a:t>
            </a:r>
            <a:endParaRPr lang="en-US" sz="1400" dirty="0"/>
          </a:p>
        </p:txBody>
      </p:sp>
      <p:sp>
        <p:nvSpPr>
          <p:cNvPr id="15" name="Text 11"/>
          <p:cNvSpPr/>
          <p:nvPr/>
        </p:nvSpPr>
        <p:spPr>
          <a:xfrm>
            <a:off x="1051560" y="4581720"/>
            <a:ext cx="5870448" cy="237744"/>
          </a:xfrm>
          <a:prstGeom prst="rect">
            <a:avLst/>
          </a:prstGeom>
          <a:noFill/>
          <a:ln/>
        </p:spPr>
        <p:txBody>
          <a:bodyPr wrap="square" lIns="0" tIns="0" rIns="0" bIns="0" rtlCol="0" anchor="ctr"/>
          <a:lstStyle/>
          <a:p>
            <a:pPr marL="0" indent="0">
              <a:buNone/>
            </a:pPr>
            <a:r>
              <a:rPr lang="en-US" sz="1000" dirty="0">
                <a:solidFill>
                  <a:srgbClr val="D0DFE2"/>
                </a:solidFill>
                <a:latin typeface="Nunito" pitchFamily="34" charset="0"/>
                <a:ea typeface="Nunito" pitchFamily="34" charset="-122"/>
                <a:cs typeface="Nunito" pitchFamily="34" charset="-120"/>
              </a:rPr>
              <a:t>Maestro  ·  Knot  ·  FaaSCell  —  serverless, FaaS &amp; Kubernetes-native</a:t>
            </a:r>
            <a:endParaRPr lang="en-US" sz="1000" dirty="0"/>
          </a:p>
        </p:txBody>
      </p:sp>
      <p:sp>
        <p:nvSpPr>
          <p:cNvPr id="16" name="Text 12"/>
          <p:cNvSpPr/>
          <p:nvPr/>
        </p:nvSpPr>
        <p:spPr>
          <a:xfrm>
            <a:off x="502920" y="4851468"/>
            <a:ext cx="6556248" cy="178308"/>
          </a:xfrm>
          <a:prstGeom prst="rect">
            <a:avLst/>
          </a:prstGeom>
          <a:noFill/>
          <a:ln/>
        </p:spPr>
        <p:txBody>
          <a:bodyPr wrap="square" lIns="0" tIns="0" rIns="0" bIns="0" rtlCol="0" anchor="ctr"/>
          <a:lstStyle/>
          <a:p>
            <a:pPr marL="0" indent="0" algn="ctr">
              <a:buNone/>
            </a:pPr>
            <a:r>
              <a:rPr lang="en-US" sz="1100" dirty="0">
                <a:solidFill>
                  <a:srgbClr val="73A0A7"/>
                </a:solidFill>
                <a:latin typeface="Nunito" pitchFamily="34" charset="0"/>
                <a:ea typeface="Nunito" pitchFamily="34" charset="-122"/>
                <a:cs typeface="Nunito" pitchFamily="34" charset="-120"/>
              </a:rPr>
              <a:t>▼</a:t>
            </a:r>
            <a:endParaRPr lang="en-US" sz="1100" dirty="0"/>
          </a:p>
        </p:txBody>
      </p:sp>
      <p:sp>
        <p:nvSpPr>
          <p:cNvPr id="17" name="Shape 13"/>
          <p:cNvSpPr/>
          <p:nvPr/>
        </p:nvSpPr>
        <p:spPr>
          <a:xfrm>
            <a:off x="502920" y="5011488"/>
            <a:ext cx="6556248" cy="640080"/>
          </a:xfrm>
          <a:prstGeom prst="roundRect">
            <a:avLst>
              <a:gd name="adj" fmla="val 7857"/>
            </a:avLst>
          </a:prstGeom>
          <a:solidFill>
            <a:srgbClr val="12515C"/>
          </a:solidFill>
          <a:ln w="9525">
            <a:solidFill>
              <a:srgbClr val="2A8090"/>
            </a:solidFill>
            <a:prstDash val="solid"/>
          </a:ln>
        </p:spPr>
        <p:txBody>
          <a:bodyPr/>
          <a:lstStyle/>
          <a:p>
            <a:endParaRPr lang="en-US"/>
          </a:p>
        </p:txBody>
      </p:sp>
      <p:sp>
        <p:nvSpPr>
          <p:cNvPr id="18" name="Shape 14"/>
          <p:cNvSpPr/>
          <p:nvPr/>
        </p:nvSpPr>
        <p:spPr>
          <a:xfrm>
            <a:off x="722376" y="5253804"/>
            <a:ext cx="155448" cy="155448"/>
          </a:xfrm>
          <a:prstGeom prst="roundRect">
            <a:avLst>
              <a:gd name="adj" fmla="val 23529"/>
            </a:avLst>
          </a:prstGeom>
          <a:solidFill>
            <a:srgbClr val="35FE69"/>
          </a:solidFill>
          <a:ln/>
        </p:spPr>
        <p:txBody>
          <a:bodyPr/>
          <a:lstStyle/>
          <a:p>
            <a:endParaRPr lang="en-US"/>
          </a:p>
        </p:txBody>
      </p:sp>
      <p:sp>
        <p:nvSpPr>
          <p:cNvPr id="19" name="Text 15"/>
          <p:cNvSpPr/>
          <p:nvPr/>
        </p:nvSpPr>
        <p:spPr>
          <a:xfrm>
            <a:off x="1051560" y="5102928"/>
            <a:ext cx="5733288" cy="274320"/>
          </a:xfrm>
          <a:prstGeom prst="rect">
            <a:avLst/>
          </a:prstGeom>
          <a:noFill/>
          <a:ln/>
        </p:spPr>
        <p:txBody>
          <a:bodyPr wrap="square" lIns="0" tIns="0" rIns="0" bIns="0" rtlCol="0" anchor="ctr"/>
          <a:lstStyle/>
          <a:p>
            <a:pPr marL="0" indent="0">
              <a:buNone/>
            </a:pPr>
            <a:r>
              <a:rPr lang="en-US" sz="1400" b="1" dirty="0">
                <a:solidFill>
                  <a:srgbClr val="FFFFFF"/>
                </a:solidFill>
                <a:latin typeface="Nunito" pitchFamily="34" charset="0"/>
                <a:ea typeface="Nunito" pitchFamily="34" charset="-122"/>
                <a:cs typeface="Nunito" pitchFamily="34" charset="-120"/>
              </a:rPr>
              <a:t>Languages, Runtimes &amp; Libraries</a:t>
            </a:r>
            <a:endParaRPr lang="en-US" sz="1400" dirty="0"/>
          </a:p>
        </p:txBody>
      </p:sp>
      <p:sp>
        <p:nvSpPr>
          <p:cNvPr id="20" name="Text 16"/>
          <p:cNvSpPr/>
          <p:nvPr/>
        </p:nvSpPr>
        <p:spPr>
          <a:xfrm>
            <a:off x="1051560" y="5363532"/>
            <a:ext cx="5870448" cy="237744"/>
          </a:xfrm>
          <a:prstGeom prst="rect">
            <a:avLst/>
          </a:prstGeom>
          <a:noFill/>
          <a:ln/>
        </p:spPr>
        <p:txBody>
          <a:bodyPr wrap="square" lIns="0" tIns="0" rIns="0" bIns="0" rtlCol="0" anchor="ctr"/>
          <a:lstStyle/>
          <a:p>
            <a:pPr marL="0" indent="0">
              <a:buNone/>
            </a:pPr>
            <a:r>
              <a:rPr lang="en-US" sz="1000" dirty="0">
                <a:solidFill>
                  <a:srgbClr val="D0DFE2"/>
                </a:solidFill>
                <a:latin typeface="Nunito" pitchFamily="34" charset="0"/>
                <a:ea typeface="Nunito" pitchFamily="34" charset="-122"/>
                <a:cs typeface="Nunito" pitchFamily="34" charset="-120"/>
              </a:rPr>
              <a:t>Quarkus · Mandrel · TornadoVM · GPULlama3.java · TeraHeap · LangChain4j</a:t>
            </a:r>
            <a:endParaRPr lang="en-US" sz="1000" dirty="0"/>
          </a:p>
        </p:txBody>
      </p:sp>
      <p:sp>
        <p:nvSpPr>
          <p:cNvPr id="21" name="Text 17"/>
          <p:cNvSpPr/>
          <p:nvPr/>
        </p:nvSpPr>
        <p:spPr>
          <a:xfrm>
            <a:off x="502920" y="5633280"/>
            <a:ext cx="6556248" cy="178308"/>
          </a:xfrm>
          <a:prstGeom prst="rect">
            <a:avLst/>
          </a:prstGeom>
          <a:noFill/>
          <a:ln/>
        </p:spPr>
        <p:txBody>
          <a:bodyPr wrap="square" lIns="0" tIns="0" rIns="0" bIns="0" rtlCol="0" anchor="ctr"/>
          <a:lstStyle/>
          <a:p>
            <a:pPr marL="0" indent="0" algn="ctr">
              <a:buNone/>
            </a:pPr>
            <a:r>
              <a:rPr lang="en-US" sz="1100" dirty="0">
                <a:solidFill>
                  <a:srgbClr val="73A0A7"/>
                </a:solidFill>
                <a:latin typeface="Nunito" pitchFamily="34" charset="0"/>
                <a:ea typeface="Nunito" pitchFamily="34" charset="-122"/>
                <a:cs typeface="Nunito" pitchFamily="34" charset="-120"/>
              </a:rPr>
              <a:t>▼</a:t>
            </a:r>
            <a:endParaRPr lang="en-US" sz="1100" dirty="0"/>
          </a:p>
        </p:txBody>
      </p:sp>
      <p:sp>
        <p:nvSpPr>
          <p:cNvPr id="27" name="Shape 23"/>
          <p:cNvSpPr/>
          <p:nvPr/>
        </p:nvSpPr>
        <p:spPr>
          <a:xfrm>
            <a:off x="502920" y="5803087"/>
            <a:ext cx="6556248" cy="640080"/>
          </a:xfrm>
          <a:prstGeom prst="roundRect">
            <a:avLst>
              <a:gd name="adj" fmla="val 7857"/>
            </a:avLst>
          </a:prstGeom>
          <a:solidFill>
            <a:srgbClr val="12515C"/>
          </a:solidFill>
          <a:ln w="9525">
            <a:solidFill>
              <a:srgbClr val="2A8090"/>
            </a:solidFill>
            <a:prstDash val="solid"/>
          </a:ln>
        </p:spPr>
        <p:txBody>
          <a:bodyPr/>
          <a:lstStyle/>
          <a:p>
            <a:endParaRPr lang="en-US" dirty="0"/>
          </a:p>
        </p:txBody>
      </p:sp>
      <p:sp>
        <p:nvSpPr>
          <p:cNvPr id="29" name="Text 25"/>
          <p:cNvSpPr/>
          <p:nvPr/>
        </p:nvSpPr>
        <p:spPr>
          <a:xfrm>
            <a:off x="1051560" y="5894527"/>
            <a:ext cx="5733288" cy="274320"/>
          </a:xfrm>
          <a:prstGeom prst="rect">
            <a:avLst/>
          </a:prstGeom>
          <a:noFill/>
          <a:ln/>
        </p:spPr>
        <p:txBody>
          <a:bodyPr wrap="square" lIns="0" tIns="0" rIns="0" bIns="0" rtlCol="0" anchor="ctr"/>
          <a:lstStyle/>
          <a:p>
            <a:r>
              <a:rPr lang="en-US" sz="1400" b="1" dirty="0">
                <a:solidFill>
                  <a:srgbClr val="FFFFFF"/>
                </a:solidFill>
                <a:latin typeface="Nunito" pitchFamily="34" charset="0"/>
                <a:ea typeface="Nunito" pitchFamily="34" charset="-122"/>
                <a:cs typeface="Nunito" pitchFamily="34" charset="-120"/>
              </a:rPr>
              <a:t>OS, Security &amp; Heterogeneous Acceleration </a:t>
            </a:r>
            <a:endParaRPr lang="en-US" sz="1400" dirty="0"/>
          </a:p>
        </p:txBody>
      </p:sp>
      <p:sp>
        <p:nvSpPr>
          <p:cNvPr id="43" name="Text 39"/>
          <p:cNvSpPr/>
          <p:nvPr/>
        </p:nvSpPr>
        <p:spPr>
          <a:xfrm>
            <a:off x="502920" y="10210887"/>
            <a:ext cx="4114800" cy="274320"/>
          </a:xfrm>
          <a:prstGeom prst="rect">
            <a:avLst/>
          </a:prstGeom>
          <a:noFill/>
          <a:ln/>
        </p:spPr>
        <p:txBody>
          <a:bodyPr wrap="square" lIns="0" tIns="0" rIns="0" bIns="0" rtlCol="0" anchor="ctr"/>
          <a:lstStyle/>
          <a:p>
            <a:pPr marL="0" indent="0">
              <a:buNone/>
            </a:pPr>
            <a:r>
              <a:rPr lang="en-US" sz="950" dirty="0">
                <a:solidFill>
                  <a:srgbClr val="8FB6BC"/>
                </a:solidFill>
                <a:latin typeface="Nunito" pitchFamily="34" charset="0"/>
                <a:ea typeface="Nunito" pitchFamily="34" charset="-122"/>
                <a:cs typeface="Nunito" pitchFamily="34" charset="-120"/>
              </a:rPr>
              <a:t>Horizon Europe  ·  Grant Agreement No 101092850</a:t>
            </a:r>
            <a:endParaRPr lang="en-US" sz="950" dirty="0"/>
          </a:p>
        </p:txBody>
      </p:sp>
      <p:sp>
        <p:nvSpPr>
          <p:cNvPr id="44" name="Text 40"/>
          <p:cNvSpPr/>
          <p:nvPr/>
        </p:nvSpPr>
        <p:spPr>
          <a:xfrm>
            <a:off x="4681728" y="10210887"/>
            <a:ext cx="2377440" cy="274320"/>
          </a:xfrm>
          <a:prstGeom prst="rect">
            <a:avLst/>
          </a:prstGeom>
          <a:noFill/>
          <a:ln/>
        </p:spPr>
        <p:txBody>
          <a:bodyPr wrap="square" lIns="0" tIns="0" rIns="0" bIns="0" rtlCol="0" anchor="ctr"/>
          <a:lstStyle/>
          <a:p>
            <a:pPr marL="0" indent="0" algn="r">
              <a:buNone/>
            </a:pPr>
            <a:r>
              <a:rPr lang="en-US" sz="1200" b="1" dirty="0">
                <a:solidFill>
                  <a:srgbClr val="35FE69"/>
                </a:solidFill>
                <a:latin typeface="Nunito" pitchFamily="34" charset="0"/>
                <a:ea typeface="Nunito" pitchFamily="34" charset="-122"/>
                <a:cs typeface="Nunito" pitchFamily="34" charset="-120"/>
              </a:rPr>
              <a:t>aero-project.eu</a:t>
            </a:r>
            <a:endParaRPr lang="en-US" sz="1200" dirty="0"/>
          </a:p>
        </p:txBody>
      </p:sp>
      <p:sp>
        <p:nvSpPr>
          <p:cNvPr id="90" name="Shape 19">
            <a:extLst>
              <a:ext uri="{FF2B5EF4-FFF2-40B4-BE49-F238E27FC236}">
                <a16:creationId xmlns:a16="http://schemas.microsoft.com/office/drawing/2014/main" id="{868350AE-06B5-E3EC-0DFD-FA720AAEA383}"/>
              </a:ext>
            </a:extLst>
          </p:cNvPr>
          <p:cNvSpPr/>
          <p:nvPr/>
        </p:nvSpPr>
        <p:spPr>
          <a:xfrm>
            <a:off x="721839" y="5958535"/>
            <a:ext cx="155448" cy="155448"/>
          </a:xfrm>
          <a:prstGeom prst="roundRect">
            <a:avLst>
              <a:gd name="adj" fmla="val 23529"/>
            </a:avLst>
          </a:prstGeom>
          <a:solidFill>
            <a:srgbClr val="35FE69"/>
          </a:solidFill>
          <a:ln/>
        </p:spPr>
        <p:txBody>
          <a:bodyPr/>
          <a:lstStyle/>
          <a:p>
            <a:endParaRPr lang="en-US"/>
          </a:p>
        </p:txBody>
      </p:sp>
      <p:sp>
        <p:nvSpPr>
          <p:cNvPr id="94" name="Shape 28">
            <a:extLst>
              <a:ext uri="{FF2B5EF4-FFF2-40B4-BE49-F238E27FC236}">
                <a16:creationId xmlns:a16="http://schemas.microsoft.com/office/drawing/2014/main" id="{DD633A31-D33A-8ACC-DDFB-42331BEDD93F}"/>
              </a:ext>
            </a:extLst>
          </p:cNvPr>
          <p:cNvSpPr/>
          <p:nvPr/>
        </p:nvSpPr>
        <p:spPr>
          <a:xfrm>
            <a:off x="502920" y="6589471"/>
            <a:ext cx="6556248" cy="640080"/>
          </a:xfrm>
          <a:prstGeom prst="roundRect">
            <a:avLst>
              <a:gd name="adj" fmla="val 7857"/>
            </a:avLst>
          </a:prstGeom>
          <a:solidFill>
            <a:srgbClr val="1B6E7B"/>
          </a:solidFill>
          <a:ln w="9525">
            <a:solidFill>
              <a:srgbClr val="2A8090"/>
            </a:solidFill>
            <a:prstDash val="solid"/>
          </a:ln>
        </p:spPr>
        <p:txBody>
          <a:bodyPr/>
          <a:lstStyle/>
          <a:p>
            <a:endParaRPr lang="en-US"/>
          </a:p>
        </p:txBody>
      </p:sp>
      <p:sp>
        <p:nvSpPr>
          <p:cNvPr id="95" name="Text 29">
            <a:extLst>
              <a:ext uri="{FF2B5EF4-FFF2-40B4-BE49-F238E27FC236}">
                <a16:creationId xmlns:a16="http://schemas.microsoft.com/office/drawing/2014/main" id="{E321BD2D-2938-7D49-8A26-15C61FB73F50}"/>
              </a:ext>
            </a:extLst>
          </p:cNvPr>
          <p:cNvSpPr/>
          <p:nvPr/>
        </p:nvSpPr>
        <p:spPr>
          <a:xfrm>
            <a:off x="777240" y="6680911"/>
            <a:ext cx="5184648" cy="274320"/>
          </a:xfrm>
          <a:prstGeom prst="rect">
            <a:avLst/>
          </a:prstGeom>
          <a:noFill/>
          <a:ln/>
        </p:spPr>
        <p:txBody>
          <a:bodyPr wrap="square" lIns="0" tIns="0" rIns="0" bIns="0" rtlCol="0" anchor="ctr"/>
          <a:lstStyle/>
          <a:p>
            <a:pPr marL="0" indent="0">
              <a:buNone/>
            </a:pPr>
            <a:r>
              <a:rPr lang="en-US" sz="1400" b="1" dirty="0">
                <a:solidFill>
                  <a:srgbClr val="FFFFFF"/>
                </a:solidFill>
                <a:latin typeface="Nunito" pitchFamily="34" charset="0"/>
                <a:ea typeface="Nunito" pitchFamily="34" charset="-122"/>
                <a:cs typeface="Nunito" pitchFamily="34" charset="-120"/>
              </a:rPr>
              <a:t>European Hardware</a:t>
            </a:r>
            <a:endParaRPr lang="en-US" sz="1400" dirty="0"/>
          </a:p>
        </p:txBody>
      </p:sp>
      <p:sp>
        <p:nvSpPr>
          <p:cNvPr id="96" name="Text 30">
            <a:extLst>
              <a:ext uri="{FF2B5EF4-FFF2-40B4-BE49-F238E27FC236}">
                <a16:creationId xmlns:a16="http://schemas.microsoft.com/office/drawing/2014/main" id="{53D86B01-685A-489F-442A-9DE48AF67112}"/>
              </a:ext>
            </a:extLst>
          </p:cNvPr>
          <p:cNvSpPr/>
          <p:nvPr/>
        </p:nvSpPr>
        <p:spPr>
          <a:xfrm>
            <a:off x="777240" y="6941515"/>
            <a:ext cx="5641848" cy="237744"/>
          </a:xfrm>
          <a:prstGeom prst="rect">
            <a:avLst/>
          </a:prstGeom>
          <a:noFill/>
          <a:ln/>
        </p:spPr>
        <p:txBody>
          <a:bodyPr wrap="square" lIns="0" tIns="0" rIns="0" bIns="0" rtlCol="0" anchor="ctr"/>
          <a:lstStyle/>
          <a:p>
            <a:pPr marL="0" indent="0">
              <a:buNone/>
            </a:pPr>
            <a:r>
              <a:rPr lang="en-US" sz="970" dirty="0">
                <a:solidFill>
                  <a:srgbClr val="D0DFE2"/>
                </a:solidFill>
                <a:latin typeface="Nunito" pitchFamily="34" charset="0"/>
                <a:ea typeface="Nunito" pitchFamily="34" charset="-122"/>
                <a:cs typeface="Nunito" pitchFamily="34" charset="-120"/>
              </a:rPr>
              <a:t>SiPearl Rhea (Arm Neoverse V1)  ·  Arm Neoverse  ·  RISC-V  ·  GPU accelerators</a:t>
            </a:r>
            <a:endParaRPr lang="en-US" sz="970" dirty="0"/>
          </a:p>
        </p:txBody>
      </p:sp>
      <p:sp>
        <p:nvSpPr>
          <p:cNvPr id="97" name="Shape 39">
            <a:extLst>
              <a:ext uri="{FF2B5EF4-FFF2-40B4-BE49-F238E27FC236}">
                <a16:creationId xmlns:a16="http://schemas.microsoft.com/office/drawing/2014/main" id="{1E5A3239-49D0-2D2F-4595-0987D2C233DB}"/>
              </a:ext>
            </a:extLst>
          </p:cNvPr>
          <p:cNvSpPr/>
          <p:nvPr/>
        </p:nvSpPr>
        <p:spPr>
          <a:xfrm>
            <a:off x="502919" y="8429259"/>
            <a:ext cx="6556249" cy="1783080"/>
          </a:xfrm>
          <a:prstGeom prst="roundRect">
            <a:avLst>
              <a:gd name="adj" fmla="val 5128"/>
            </a:avLst>
          </a:prstGeom>
          <a:solidFill>
            <a:srgbClr val="E7F0F2"/>
          </a:solidFill>
          <a:ln/>
        </p:spPr>
        <p:txBody>
          <a:bodyPr/>
          <a:lstStyle/>
          <a:p>
            <a:endParaRPr lang="en-US"/>
          </a:p>
        </p:txBody>
      </p:sp>
      <p:sp>
        <p:nvSpPr>
          <p:cNvPr id="98" name="Text 40">
            <a:extLst>
              <a:ext uri="{FF2B5EF4-FFF2-40B4-BE49-F238E27FC236}">
                <a16:creationId xmlns:a16="http://schemas.microsoft.com/office/drawing/2014/main" id="{384FA33E-0911-ABF7-6225-C4241DF26A94}"/>
              </a:ext>
            </a:extLst>
          </p:cNvPr>
          <p:cNvSpPr/>
          <p:nvPr/>
        </p:nvSpPr>
        <p:spPr>
          <a:xfrm>
            <a:off x="658749" y="8566419"/>
            <a:ext cx="6245352" cy="548640"/>
          </a:xfrm>
          <a:prstGeom prst="rect">
            <a:avLst/>
          </a:prstGeom>
          <a:noFill/>
          <a:ln/>
        </p:spPr>
        <p:txBody>
          <a:bodyPr wrap="square" lIns="0" tIns="0" rIns="0" bIns="0" rtlCol="0" anchor="ctr"/>
          <a:lstStyle/>
          <a:p>
            <a:pPr marL="0" indent="0">
              <a:lnSpc>
                <a:spcPct val="106000"/>
              </a:lnSpc>
              <a:buNone/>
            </a:pPr>
            <a:r>
              <a:rPr lang="en-US" sz="850" dirty="0">
                <a:latin typeface="Nunito" pitchFamily="34" charset="0"/>
                <a:ea typeface="Nunito" pitchFamily="34" charset="-122"/>
                <a:cs typeface="Nunito" pitchFamily="34" charset="-120"/>
              </a:rPr>
              <a:t>Funded by the European Union. Views and opinions are however those of the author(s) only and do not necessarily reflect those of the European Union or the HaDEA. Neither the European Union nor the granting authority can be held responsible for them. Project number: 101092850.</a:t>
            </a:r>
            <a:endParaRPr lang="en-US" sz="850" dirty="0"/>
          </a:p>
        </p:txBody>
      </p:sp>
      <p:sp>
        <p:nvSpPr>
          <p:cNvPr id="99" name="Text 41">
            <a:extLst>
              <a:ext uri="{FF2B5EF4-FFF2-40B4-BE49-F238E27FC236}">
                <a16:creationId xmlns:a16="http://schemas.microsoft.com/office/drawing/2014/main" id="{D19A5C4B-F4A9-F84E-2E0B-E5463FB554F5}"/>
              </a:ext>
            </a:extLst>
          </p:cNvPr>
          <p:cNvSpPr/>
          <p:nvPr/>
        </p:nvSpPr>
        <p:spPr>
          <a:xfrm>
            <a:off x="658749" y="9160779"/>
            <a:ext cx="6245352" cy="310896"/>
          </a:xfrm>
          <a:prstGeom prst="rect">
            <a:avLst/>
          </a:prstGeom>
          <a:noFill/>
          <a:ln/>
        </p:spPr>
        <p:txBody>
          <a:bodyPr wrap="square" lIns="0" tIns="0" rIns="0" bIns="0" rtlCol="0" anchor="ctr"/>
          <a:lstStyle/>
          <a:p>
            <a:pPr marL="0" indent="0">
              <a:lnSpc>
                <a:spcPct val="106000"/>
              </a:lnSpc>
              <a:buNone/>
            </a:pPr>
            <a:r>
              <a:rPr lang="en-US" sz="850" dirty="0">
                <a:latin typeface="Nunito" pitchFamily="34" charset="0"/>
                <a:ea typeface="Nunito" pitchFamily="34" charset="-122"/>
                <a:cs typeface="Nunito" pitchFamily="34" charset="-120"/>
              </a:rPr>
              <a:t>AERO has also received funding from UKRI under grants no. 10048318 and 10048915, and the Swiss State Secretariat for Education, Research, and Innovation.</a:t>
            </a:r>
            <a:endParaRPr lang="en-US" sz="850" dirty="0"/>
          </a:p>
        </p:txBody>
      </p:sp>
      <p:grpSp>
        <p:nvGrpSpPr>
          <p:cNvPr id="100" name="Group 99">
            <a:extLst>
              <a:ext uri="{FF2B5EF4-FFF2-40B4-BE49-F238E27FC236}">
                <a16:creationId xmlns:a16="http://schemas.microsoft.com/office/drawing/2014/main" id="{158F52C6-834F-1E63-4213-9DAF5B2DCC73}"/>
              </a:ext>
            </a:extLst>
          </p:cNvPr>
          <p:cNvGrpSpPr/>
          <p:nvPr/>
        </p:nvGrpSpPr>
        <p:grpSpPr>
          <a:xfrm>
            <a:off x="554436" y="9523704"/>
            <a:ext cx="6374728" cy="570001"/>
            <a:chOff x="2735016" y="8097957"/>
            <a:chExt cx="13821629" cy="1172201"/>
          </a:xfrm>
        </p:grpSpPr>
        <p:pic>
          <p:nvPicPr>
            <p:cNvPr id="101" name="Google Shape;384;p15">
              <a:extLst>
                <a:ext uri="{FF2B5EF4-FFF2-40B4-BE49-F238E27FC236}">
                  <a16:creationId xmlns:a16="http://schemas.microsoft.com/office/drawing/2014/main" id="{3136580F-1D2A-9673-A6AB-035A13E457FA}"/>
                </a:ext>
              </a:extLst>
            </p:cNvPr>
            <p:cNvPicPr preferRelativeResize="0"/>
            <p:nvPr/>
          </p:nvPicPr>
          <p:blipFill rotWithShape="1">
            <a:blip r:embed="rId5">
              <a:alphaModFix/>
            </a:blip>
            <a:srcRect/>
            <a:stretch/>
          </p:blipFill>
          <p:spPr>
            <a:xfrm>
              <a:off x="2735016" y="8244081"/>
              <a:ext cx="4869393" cy="1024093"/>
            </a:xfrm>
            <a:prstGeom prst="rect">
              <a:avLst/>
            </a:prstGeom>
            <a:noFill/>
            <a:ln>
              <a:noFill/>
            </a:ln>
          </p:spPr>
        </p:pic>
        <p:pic>
          <p:nvPicPr>
            <p:cNvPr id="102" name="Google Shape;385;p15">
              <a:extLst>
                <a:ext uri="{FF2B5EF4-FFF2-40B4-BE49-F238E27FC236}">
                  <a16:creationId xmlns:a16="http://schemas.microsoft.com/office/drawing/2014/main" id="{CB6DE85D-E16A-B1BD-C310-0A6FF5972F57}"/>
                </a:ext>
              </a:extLst>
            </p:cNvPr>
            <p:cNvPicPr preferRelativeResize="0"/>
            <p:nvPr/>
          </p:nvPicPr>
          <p:blipFill rotWithShape="1">
            <a:blip r:embed="rId6">
              <a:alphaModFix/>
            </a:blip>
            <a:srcRect/>
            <a:stretch/>
          </p:blipFill>
          <p:spPr>
            <a:xfrm>
              <a:off x="7492713" y="8244080"/>
              <a:ext cx="3452667" cy="1020513"/>
            </a:xfrm>
            <a:prstGeom prst="rect">
              <a:avLst/>
            </a:prstGeom>
            <a:noFill/>
            <a:ln>
              <a:noFill/>
            </a:ln>
          </p:spPr>
        </p:pic>
        <p:pic>
          <p:nvPicPr>
            <p:cNvPr id="103" name="Google Shape;386;p15">
              <a:extLst>
                <a:ext uri="{FF2B5EF4-FFF2-40B4-BE49-F238E27FC236}">
                  <a16:creationId xmlns:a16="http://schemas.microsoft.com/office/drawing/2014/main" id="{0B71793C-95F8-E517-672A-ED4163BFA0D3}"/>
                </a:ext>
              </a:extLst>
            </p:cNvPr>
            <p:cNvPicPr preferRelativeResize="0"/>
            <p:nvPr/>
          </p:nvPicPr>
          <p:blipFill rotWithShape="1">
            <a:blip r:embed="rId7">
              <a:alphaModFix/>
            </a:blip>
            <a:srcRect t="19842"/>
            <a:stretch>
              <a:fillRect/>
            </a:stretch>
          </p:blipFill>
          <p:spPr>
            <a:xfrm>
              <a:off x="11162576" y="8097957"/>
              <a:ext cx="5394069" cy="1172201"/>
            </a:xfrm>
            <a:prstGeom prst="rect">
              <a:avLst/>
            </a:prstGeom>
            <a:noFill/>
            <a:ln>
              <a:noFill/>
            </a:ln>
          </p:spPr>
        </p:pic>
      </p:grpSp>
      <p:sp>
        <p:nvSpPr>
          <p:cNvPr id="104" name="Text 22">
            <a:extLst>
              <a:ext uri="{FF2B5EF4-FFF2-40B4-BE49-F238E27FC236}">
                <a16:creationId xmlns:a16="http://schemas.microsoft.com/office/drawing/2014/main" id="{57D9494B-23C1-7D21-D970-7EDB37161781}"/>
              </a:ext>
            </a:extLst>
          </p:cNvPr>
          <p:cNvSpPr/>
          <p:nvPr/>
        </p:nvSpPr>
        <p:spPr>
          <a:xfrm>
            <a:off x="502920" y="6426646"/>
            <a:ext cx="6556248" cy="178308"/>
          </a:xfrm>
          <a:prstGeom prst="rect">
            <a:avLst/>
          </a:prstGeom>
          <a:noFill/>
          <a:ln/>
        </p:spPr>
        <p:txBody>
          <a:bodyPr wrap="square" lIns="0" tIns="0" rIns="0" bIns="0" rtlCol="0" anchor="ctr"/>
          <a:lstStyle/>
          <a:p>
            <a:pPr marL="0" indent="0" algn="ctr">
              <a:buNone/>
            </a:pPr>
            <a:r>
              <a:rPr lang="en-US" sz="1100" dirty="0">
                <a:solidFill>
                  <a:srgbClr val="73A0A7"/>
                </a:solidFill>
                <a:latin typeface="Nunito" pitchFamily="34" charset="0"/>
                <a:ea typeface="Nunito" pitchFamily="34" charset="-122"/>
                <a:cs typeface="Nunito" pitchFamily="34" charset="-120"/>
              </a:rPr>
              <a:t>▼</a:t>
            </a:r>
            <a:endParaRPr lang="en-US" sz="1100" dirty="0"/>
          </a:p>
        </p:txBody>
      </p:sp>
      <p:sp>
        <p:nvSpPr>
          <p:cNvPr id="30" name="Text 21">
            <a:extLst>
              <a:ext uri="{FF2B5EF4-FFF2-40B4-BE49-F238E27FC236}">
                <a16:creationId xmlns:a16="http://schemas.microsoft.com/office/drawing/2014/main" id="{411761D6-7E66-E95C-BCE6-723F7182610F}"/>
              </a:ext>
            </a:extLst>
          </p:cNvPr>
          <p:cNvSpPr/>
          <p:nvPr/>
        </p:nvSpPr>
        <p:spPr>
          <a:xfrm>
            <a:off x="1028744" y="6171817"/>
            <a:ext cx="5870448" cy="237744"/>
          </a:xfrm>
          <a:prstGeom prst="rect">
            <a:avLst/>
          </a:prstGeom>
          <a:noFill/>
          <a:ln/>
        </p:spPr>
        <p:txBody>
          <a:bodyPr wrap="square" lIns="0" tIns="0" rIns="0" bIns="0" rtlCol="0" anchor="ctr"/>
          <a:lstStyle/>
          <a:p>
            <a:r>
              <a:rPr lang="en-US" sz="1000" dirty="0">
                <a:solidFill>
                  <a:srgbClr val="D0DFE2"/>
                </a:solidFill>
                <a:latin typeface="Nunito" pitchFamily="34" charset="0"/>
                <a:ea typeface="Nunito" pitchFamily="34" charset="-122"/>
                <a:cs typeface="Nunito" pitchFamily="34" charset="-120"/>
              </a:rPr>
              <a:t>Elastic Translations · </a:t>
            </a:r>
            <a:r>
              <a:rPr lang="en-US" sz="1000" dirty="0" err="1">
                <a:solidFill>
                  <a:srgbClr val="D0DFE2"/>
                </a:solidFill>
                <a:latin typeface="Nunito" pitchFamily="34" charset="0"/>
                <a:ea typeface="Nunito" pitchFamily="34" charset="-122"/>
                <a:cs typeface="Nunito" pitchFamily="34" charset="-120"/>
              </a:rPr>
              <a:t>VOSySmonitor</a:t>
            </a:r>
            <a:r>
              <a:rPr lang="en-US" sz="1000" dirty="0">
                <a:solidFill>
                  <a:srgbClr val="D0DFE2"/>
                </a:solidFill>
                <a:latin typeface="Nunito" pitchFamily="34" charset="0"/>
                <a:ea typeface="Nunito" pitchFamily="34" charset="-122"/>
                <a:cs typeface="Nunito" pitchFamily="34" charset="-120"/>
              </a:rPr>
              <a:t> · </a:t>
            </a:r>
            <a:r>
              <a:rPr lang="en-US" sz="1000" dirty="0" err="1">
                <a:solidFill>
                  <a:srgbClr val="D0DFE2"/>
                </a:solidFill>
                <a:latin typeface="Nunito" pitchFamily="34" charset="0"/>
                <a:ea typeface="Nunito" pitchFamily="34" charset="-122"/>
                <a:cs typeface="Nunito" pitchFamily="34" charset="-120"/>
              </a:rPr>
              <a:t>oneAPI</a:t>
            </a:r>
            <a:r>
              <a:rPr lang="en-US" sz="1000" dirty="0">
                <a:solidFill>
                  <a:srgbClr val="D0DFE2"/>
                </a:solidFill>
                <a:latin typeface="Nunito" pitchFamily="34" charset="0"/>
                <a:ea typeface="Nunito" pitchFamily="34" charset="-122"/>
                <a:cs typeface="Nunito" pitchFamily="34" charset="-120"/>
              </a:rPr>
              <a:t> Construction Kit (OCK) · SPIR-V · SYCL / DPC++</a:t>
            </a:r>
            <a:endParaRPr lang="en-US" sz="1000" dirty="0"/>
          </a:p>
        </p:txBody>
      </p:sp>
      <p:sp>
        <p:nvSpPr>
          <p:cNvPr id="50" name="Text 33">
            <a:extLst>
              <a:ext uri="{FF2B5EF4-FFF2-40B4-BE49-F238E27FC236}">
                <a16:creationId xmlns:a16="http://schemas.microsoft.com/office/drawing/2014/main" id="{91C9E076-2BE0-514E-1F47-2B11CE477113}"/>
              </a:ext>
            </a:extLst>
          </p:cNvPr>
          <p:cNvSpPr/>
          <p:nvPr/>
        </p:nvSpPr>
        <p:spPr>
          <a:xfrm>
            <a:off x="502920" y="7439863"/>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rPr>
              <a:t>3</a:t>
            </a:r>
            <a:endParaRPr lang="en-US" sz="3600" dirty="0"/>
          </a:p>
        </p:txBody>
      </p:sp>
      <p:sp>
        <p:nvSpPr>
          <p:cNvPr id="52" name="Text 34">
            <a:extLst>
              <a:ext uri="{FF2B5EF4-FFF2-40B4-BE49-F238E27FC236}">
                <a16:creationId xmlns:a16="http://schemas.microsoft.com/office/drawing/2014/main" id="{11664478-0316-25A4-34A8-B85B260159AF}"/>
              </a:ext>
            </a:extLst>
          </p:cNvPr>
          <p:cNvSpPr/>
          <p:nvPr/>
        </p:nvSpPr>
        <p:spPr>
          <a:xfrm>
            <a:off x="502918" y="7968213"/>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pilots</a:t>
            </a:r>
            <a:endParaRPr lang="en-US" sz="1000" dirty="0"/>
          </a:p>
        </p:txBody>
      </p:sp>
      <p:sp>
        <p:nvSpPr>
          <p:cNvPr id="54" name="Text 35">
            <a:extLst>
              <a:ext uri="{FF2B5EF4-FFF2-40B4-BE49-F238E27FC236}">
                <a16:creationId xmlns:a16="http://schemas.microsoft.com/office/drawing/2014/main" id="{073A3BFB-5C0D-D7D7-A776-9C0CF990AEF5}"/>
              </a:ext>
            </a:extLst>
          </p:cNvPr>
          <p:cNvSpPr/>
          <p:nvPr/>
        </p:nvSpPr>
        <p:spPr>
          <a:xfrm>
            <a:off x="1923669" y="7434300"/>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9</a:t>
            </a:r>
            <a:endParaRPr lang="en-US" sz="3600" dirty="0">
              <a:solidFill>
                <a:srgbClr val="35FE69"/>
              </a:solidFill>
            </a:endParaRPr>
          </a:p>
        </p:txBody>
      </p:sp>
      <p:sp>
        <p:nvSpPr>
          <p:cNvPr id="56" name="Text 36">
            <a:extLst>
              <a:ext uri="{FF2B5EF4-FFF2-40B4-BE49-F238E27FC236}">
                <a16:creationId xmlns:a16="http://schemas.microsoft.com/office/drawing/2014/main" id="{9901E792-14A3-878C-8677-D8896DADA0C7}"/>
              </a:ext>
            </a:extLst>
          </p:cNvPr>
          <p:cNvSpPr/>
          <p:nvPr/>
        </p:nvSpPr>
        <p:spPr>
          <a:xfrm>
            <a:off x="2374011" y="7960809"/>
            <a:ext cx="738377"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real-world use cases</a:t>
            </a:r>
            <a:endParaRPr lang="en-US" sz="1000" dirty="0"/>
          </a:p>
        </p:txBody>
      </p:sp>
      <p:sp>
        <p:nvSpPr>
          <p:cNvPr id="62" name="TextBox 61">
            <a:extLst>
              <a:ext uri="{FF2B5EF4-FFF2-40B4-BE49-F238E27FC236}">
                <a16:creationId xmlns:a16="http://schemas.microsoft.com/office/drawing/2014/main" id="{DC7839B1-FB2B-4327-8550-22235BD1BCBD}"/>
              </a:ext>
            </a:extLst>
          </p:cNvPr>
          <p:cNvSpPr txBox="1"/>
          <p:nvPr/>
        </p:nvSpPr>
        <p:spPr>
          <a:xfrm>
            <a:off x="3344417" y="7439863"/>
            <a:ext cx="3780796" cy="845168"/>
          </a:xfrm>
          <a:prstGeom prst="rect">
            <a:avLst/>
          </a:prstGeom>
          <a:noFill/>
        </p:spPr>
        <p:txBody>
          <a:bodyPr wrap="square">
            <a:spAutoFit/>
          </a:bodyPr>
          <a:lstStyle/>
          <a:p>
            <a:pPr marL="0" indent="0" algn="ctr">
              <a:lnSpc>
                <a:spcPct val="118000"/>
              </a:lnSpc>
              <a:buNone/>
            </a:pPr>
            <a:r>
              <a:rPr lang="en-US" sz="1400" b="1" dirty="0">
                <a:solidFill>
                  <a:srgbClr val="35FE69"/>
                </a:solidFill>
                <a:latin typeface="Nunito" pitchFamily="34" charset="0"/>
                <a:ea typeface="Nunito" pitchFamily="34" charset="-122"/>
                <a:cs typeface="Nunito" pitchFamily="34" charset="-120"/>
              </a:rPr>
              <a:t>VALIDATED ON </a:t>
            </a:r>
            <a:br>
              <a:rPr lang="en-US" sz="1400" b="1" dirty="0">
                <a:solidFill>
                  <a:srgbClr val="35FE69"/>
                </a:solidFill>
                <a:latin typeface="Nunito" pitchFamily="34" charset="0"/>
                <a:ea typeface="Nunito" pitchFamily="34" charset="-122"/>
                <a:cs typeface="Nunito" pitchFamily="34" charset="-120"/>
              </a:rPr>
            </a:br>
            <a:r>
              <a:rPr lang="en-US" sz="1400" dirty="0">
                <a:solidFill>
                  <a:srgbClr val="35FE69"/>
                </a:solidFill>
                <a:latin typeface="Nunito" pitchFamily="34" charset="0"/>
                <a:ea typeface="Nunito" pitchFamily="34" charset="-122"/>
                <a:cs typeface="Nunito" pitchFamily="34" charset="-120"/>
              </a:rPr>
              <a:t>Ampere Altra · Graviton3 · Grace </a:t>
            </a:r>
            <a:br>
              <a:rPr lang="en-US" sz="1400" dirty="0">
                <a:solidFill>
                  <a:srgbClr val="35FE69"/>
                </a:solidFill>
                <a:latin typeface="Nunito" pitchFamily="34" charset="0"/>
                <a:ea typeface="Nunito" pitchFamily="34" charset="-122"/>
                <a:cs typeface="Nunito" pitchFamily="34" charset="-120"/>
              </a:rPr>
            </a:br>
            <a:r>
              <a:rPr lang="en-US" sz="1400" dirty="0">
                <a:solidFill>
                  <a:srgbClr val="35FE69"/>
                </a:solidFill>
                <a:latin typeface="Nunito" pitchFamily="34" charset="0"/>
                <a:ea typeface="Nunito" pitchFamily="34" charset="-122"/>
                <a:cs typeface="Nunito" pitchFamily="34" charset="-120"/>
              </a:rPr>
              <a:t>(Arm Neoverse N1 · V1 · V2)</a:t>
            </a:r>
            <a:endParaRPr lang="en-US" sz="1400" dirty="0">
              <a:solidFill>
                <a:srgbClr val="35FE6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72954" y="461973"/>
            <a:ext cx="6953948" cy="502920"/>
          </a:xfrm>
          <a:prstGeom prst="rect">
            <a:avLst/>
          </a:prstGeom>
          <a:noFill/>
          <a:ln/>
        </p:spPr>
        <p:txBody>
          <a:bodyPr wrap="square" lIns="0" tIns="0" rIns="0" bIns="0" rtlCol="0" anchor="ctr"/>
          <a:lstStyle/>
          <a:p>
            <a:r>
              <a:rPr lang="en-US" sz="2700" b="1" dirty="0">
                <a:solidFill>
                  <a:srgbClr val="15616D"/>
                </a:solidFill>
                <a:latin typeface="Nunito" pitchFamily="34" charset="0"/>
                <a:ea typeface="Nunito" pitchFamily="34" charset="-122"/>
                <a:cs typeface="Nunito" pitchFamily="34" charset="-120"/>
              </a:rPr>
              <a:t>OS, Security &amp; Heterogeneous Acceleration </a:t>
            </a:r>
            <a:endParaRPr lang="en-US" sz="2700" dirty="0"/>
          </a:p>
        </p:txBody>
      </p:sp>
      <p:sp>
        <p:nvSpPr>
          <p:cNvPr id="3" name="Text 1"/>
          <p:cNvSpPr/>
          <p:nvPr/>
        </p:nvSpPr>
        <p:spPr>
          <a:xfrm>
            <a:off x="502920" y="960120"/>
            <a:ext cx="6556248" cy="365760"/>
          </a:xfrm>
          <a:prstGeom prst="rect">
            <a:avLst/>
          </a:prstGeom>
          <a:noFill/>
          <a:ln/>
        </p:spPr>
        <p:txBody>
          <a:bodyPr wrap="square" lIns="0" tIns="0" rIns="0" bIns="0" rtlCol="0" anchor="ctr"/>
          <a:lstStyle/>
          <a:p>
            <a:pPr marL="0" indent="0">
              <a:buNone/>
            </a:pPr>
            <a:r>
              <a:rPr lang="en-US" sz="1250" i="1" dirty="0">
                <a:solidFill>
                  <a:srgbClr val="808080"/>
                </a:solidFill>
                <a:latin typeface="Nunito" pitchFamily="34" charset="0"/>
                <a:ea typeface="Nunito" pitchFamily="34" charset="-122"/>
                <a:cs typeface="Nunito" pitchFamily="34" charset="-120"/>
              </a:rPr>
              <a:t>The WP3 components that bring AERO up on Rhea - and their Release 2 results.</a:t>
            </a:r>
            <a:endParaRPr lang="en-US" sz="1250" dirty="0"/>
          </a:p>
        </p:txBody>
      </p:sp>
      <p:sp>
        <p:nvSpPr>
          <p:cNvPr id="4" name="Shape 2"/>
          <p:cNvSpPr/>
          <p:nvPr/>
        </p:nvSpPr>
        <p:spPr>
          <a:xfrm>
            <a:off x="502920" y="1517904"/>
            <a:ext cx="6556248" cy="1031443"/>
          </a:xfrm>
          <a:prstGeom prst="roundRect">
            <a:avLst>
              <a:gd name="adj" fmla="val 620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5" name="Shape 3"/>
          <p:cNvSpPr/>
          <p:nvPr/>
        </p:nvSpPr>
        <p:spPr>
          <a:xfrm>
            <a:off x="704088" y="1673352"/>
            <a:ext cx="137160" cy="137160"/>
          </a:xfrm>
          <a:prstGeom prst="roundRect">
            <a:avLst>
              <a:gd name="adj" fmla="val 23333"/>
            </a:avLst>
          </a:prstGeom>
          <a:solidFill>
            <a:srgbClr val="35FE69"/>
          </a:solidFill>
          <a:ln/>
        </p:spPr>
        <p:txBody>
          <a:bodyPr/>
          <a:lstStyle/>
          <a:p>
            <a:endParaRPr lang="en-US"/>
          </a:p>
        </p:txBody>
      </p:sp>
      <p:sp>
        <p:nvSpPr>
          <p:cNvPr id="6" name="Text 4"/>
          <p:cNvSpPr/>
          <p:nvPr/>
        </p:nvSpPr>
        <p:spPr>
          <a:xfrm>
            <a:off x="923544" y="1627632"/>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oneAPI Construction Kit (OCK) v5.0.0</a:t>
            </a:r>
            <a:endParaRPr lang="en-US" sz="1300" dirty="0"/>
          </a:p>
        </p:txBody>
      </p:sp>
      <p:sp>
        <p:nvSpPr>
          <p:cNvPr id="7" name="Text 5"/>
          <p:cNvSpPr/>
          <p:nvPr/>
        </p:nvSpPr>
        <p:spPr>
          <a:xfrm>
            <a:off x="923544" y="1901952"/>
            <a:ext cx="5989320" cy="36576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OpenCL &amp; SYCL driver for AArch64 CPUs — the acceleration foundation for the entire AERO stack.</a:t>
            </a:r>
            <a:endParaRPr lang="en-US" sz="950" dirty="0"/>
          </a:p>
        </p:txBody>
      </p:sp>
      <p:sp>
        <p:nvSpPr>
          <p:cNvPr id="8" name="Text 6"/>
          <p:cNvSpPr/>
          <p:nvPr/>
        </p:nvSpPr>
        <p:spPr>
          <a:xfrm>
            <a:off x="923544" y="2267712"/>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100% OpenCL-CTS conformance on AArch64  ·  LLVM 20 / 21</a:t>
            </a:r>
            <a:endParaRPr lang="en-US" sz="980" dirty="0"/>
          </a:p>
        </p:txBody>
      </p:sp>
      <p:sp>
        <p:nvSpPr>
          <p:cNvPr id="9" name="Shape 7"/>
          <p:cNvSpPr/>
          <p:nvPr/>
        </p:nvSpPr>
        <p:spPr>
          <a:xfrm>
            <a:off x="502920" y="2677363"/>
            <a:ext cx="6556248" cy="1031443"/>
          </a:xfrm>
          <a:prstGeom prst="roundRect">
            <a:avLst>
              <a:gd name="adj" fmla="val 620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10" name="Shape 8"/>
          <p:cNvSpPr/>
          <p:nvPr/>
        </p:nvSpPr>
        <p:spPr>
          <a:xfrm>
            <a:off x="704088" y="2832811"/>
            <a:ext cx="137160" cy="137160"/>
          </a:xfrm>
          <a:prstGeom prst="roundRect">
            <a:avLst>
              <a:gd name="adj" fmla="val 23333"/>
            </a:avLst>
          </a:prstGeom>
          <a:solidFill>
            <a:srgbClr val="35FE69"/>
          </a:solidFill>
          <a:ln/>
        </p:spPr>
        <p:txBody>
          <a:bodyPr/>
          <a:lstStyle/>
          <a:p>
            <a:endParaRPr lang="en-US"/>
          </a:p>
        </p:txBody>
      </p:sp>
      <p:sp>
        <p:nvSpPr>
          <p:cNvPr id="11" name="Text 9"/>
          <p:cNvSpPr/>
          <p:nvPr/>
        </p:nvSpPr>
        <p:spPr>
          <a:xfrm>
            <a:off x="923544" y="2787091"/>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Elastic Translations (Leshy)</a:t>
            </a:r>
            <a:endParaRPr lang="en-US" sz="1300" dirty="0"/>
          </a:p>
        </p:txBody>
      </p:sp>
      <p:sp>
        <p:nvSpPr>
          <p:cNvPr id="12" name="Text 10"/>
          <p:cNvSpPr/>
          <p:nvPr/>
        </p:nvSpPr>
        <p:spPr>
          <a:xfrm>
            <a:off x="923544" y="3061411"/>
            <a:ext cx="5989320" cy="36576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Coalescing-aware, profiling-assisted huge-page promotion that targets MMU hotspots under fragmentation.</a:t>
            </a:r>
            <a:endParaRPr lang="en-US" sz="950" dirty="0"/>
          </a:p>
        </p:txBody>
      </p:sp>
      <p:sp>
        <p:nvSpPr>
          <p:cNvPr id="13" name="Text 11"/>
          <p:cNvSpPr/>
          <p:nvPr/>
        </p:nvSpPr>
        <p:spPr>
          <a:xfrm>
            <a:off x="923544" y="3427171"/>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+12–20% on memory-heavy workloads  ·  –30% 2 MiB pages</a:t>
            </a:r>
            <a:endParaRPr lang="en-US" sz="980" dirty="0"/>
          </a:p>
        </p:txBody>
      </p:sp>
      <p:sp>
        <p:nvSpPr>
          <p:cNvPr id="14" name="Shape 12"/>
          <p:cNvSpPr/>
          <p:nvPr/>
        </p:nvSpPr>
        <p:spPr>
          <a:xfrm>
            <a:off x="502920" y="3836822"/>
            <a:ext cx="6556248" cy="1031443"/>
          </a:xfrm>
          <a:prstGeom prst="roundRect">
            <a:avLst>
              <a:gd name="adj" fmla="val 620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15" name="Shape 13"/>
          <p:cNvSpPr/>
          <p:nvPr/>
        </p:nvSpPr>
        <p:spPr>
          <a:xfrm>
            <a:off x="704088" y="4048506"/>
            <a:ext cx="137160" cy="137160"/>
          </a:xfrm>
          <a:prstGeom prst="roundRect">
            <a:avLst>
              <a:gd name="adj" fmla="val 23333"/>
            </a:avLst>
          </a:prstGeom>
          <a:solidFill>
            <a:srgbClr val="35FE69"/>
          </a:solidFill>
          <a:ln/>
        </p:spPr>
        <p:txBody>
          <a:bodyPr/>
          <a:lstStyle/>
          <a:p>
            <a:endParaRPr lang="en-US"/>
          </a:p>
        </p:txBody>
      </p:sp>
      <p:sp>
        <p:nvSpPr>
          <p:cNvPr id="16" name="Text 14"/>
          <p:cNvSpPr/>
          <p:nvPr/>
        </p:nvSpPr>
        <p:spPr>
          <a:xfrm>
            <a:off x="923544" y="4002786"/>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VOSySmonitor</a:t>
            </a:r>
            <a:endParaRPr lang="en-US" sz="1300" dirty="0"/>
          </a:p>
        </p:txBody>
      </p:sp>
      <p:sp>
        <p:nvSpPr>
          <p:cNvPr id="17" name="Text 15"/>
          <p:cNvSpPr/>
          <p:nvPr/>
        </p:nvSpPr>
        <p:spPr>
          <a:xfrm>
            <a:off x="923544" y="4277106"/>
            <a:ext cx="5989320" cy="18288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Arm TrustZone firmware enabling safe &amp; secure mixed-criticality co-execution on Rhea.</a:t>
            </a:r>
            <a:endParaRPr lang="en-US" sz="950" dirty="0"/>
          </a:p>
        </p:txBody>
      </p:sp>
      <p:sp>
        <p:nvSpPr>
          <p:cNvPr id="18" name="Text 16"/>
          <p:cNvSpPr/>
          <p:nvPr/>
        </p:nvSpPr>
        <p:spPr>
          <a:xfrm>
            <a:off x="923544" y="4473702"/>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Validated on Arm FastModels for Rhea bring-up</a:t>
            </a:r>
            <a:endParaRPr lang="en-US" sz="980" dirty="0"/>
          </a:p>
        </p:txBody>
      </p:sp>
      <p:sp>
        <p:nvSpPr>
          <p:cNvPr id="19" name="Shape 17"/>
          <p:cNvSpPr/>
          <p:nvPr/>
        </p:nvSpPr>
        <p:spPr>
          <a:xfrm>
            <a:off x="502920" y="4996282"/>
            <a:ext cx="6556248" cy="1031443"/>
          </a:xfrm>
          <a:prstGeom prst="roundRect">
            <a:avLst>
              <a:gd name="adj" fmla="val 620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20" name="Shape 18"/>
          <p:cNvSpPr/>
          <p:nvPr/>
        </p:nvSpPr>
        <p:spPr>
          <a:xfrm>
            <a:off x="704088" y="5207965"/>
            <a:ext cx="137160" cy="137160"/>
          </a:xfrm>
          <a:prstGeom prst="roundRect">
            <a:avLst>
              <a:gd name="adj" fmla="val 23333"/>
            </a:avLst>
          </a:prstGeom>
          <a:solidFill>
            <a:srgbClr val="35FE69"/>
          </a:solidFill>
          <a:ln/>
        </p:spPr>
        <p:txBody>
          <a:bodyPr/>
          <a:lstStyle/>
          <a:p>
            <a:endParaRPr lang="en-US"/>
          </a:p>
        </p:txBody>
      </p:sp>
      <p:sp>
        <p:nvSpPr>
          <p:cNvPr id="21" name="Text 19"/>
          <p:cNvSpPr/>
          <p:nvPr/>
        </p:nvSpPr>
        <p:spPr>
          <a:xfrm>
            <a:off x="923544" y="5162245"/>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Rhea Firmware &amp; Drivers</a:t>
            </a:r>
            <a:endParaRPr lang="en-US" sz="1300" dirty="0"/>
          </a:p>
        </p:txBody>
      </p:sp>
      <p:sp>
        <p:nvSpPr>
          <p:cNvPr id="22" name="Text 20"/>
          <p:cNvSpPr/>
          <p:nvPr/>
        </p:nvSpPr>
        <p:spPr>
          <a:xfrm>
            <a:off x="923544" y="5436565"/>
            <a:ext cx="5989320" cy="18288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Boot sequence and device drivers for the SiPearl Rhea platform.</a:t>
            </a:r>
            <a:endParaRPr lang="en-US" sz="950" dirty="0"/>
          </a:p>
        </p:txBody>
      </p:sp>
      <p:sp>
        <p:nvSpPr>
          <p:cNvPr id="23" name="Text 21"/>
          <p:cNvSpPr/>
          <p:nvPr/>
        </p:nvSpPr>
        <p:spPr>
          <a:xfrm>
            <a:off x="923544" y="5633161"/>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Integrated and validated via emulation</a:t>
            </a:r>
            <a:endParaRPr lang="en-US" sz="980" dirty="0"/>
          </a:p>
        </p:txBody>
      </p:sp>
      <p:sp>
        <p:nvSpPr>
          <p:cNvPr id="24" name="Shape 22"/>
          <p:cNvSpPr/>
          <p:nvPr/>
        </p:nvSpPr>
        <p:spPr>
          <a:xfrm>
            <a:off x="502920" y="6155741"/>
            <a:ext cx="6556248" cy="1031443"/>
          </a:xfrm>
          <a:prstGeom prst="roundRect">
            <a:avLst>
              <a:gd name="adj" fmla="val 620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25" name="Shape 23"/>
          <p:cNvSpPr/>
          <p:nvPr/>
        </p:nvSpPr>
        <p:spPr>
          <a:xfrm>
            <a:off x="704088" y="6311189"/>
            <a:ext cx="137160" cy="137160"/>
          </a:xfrm>
          <a:prstGeom prst="roundRect">
            <a:avLst>
              <a:gd name="adj" fmla="val 23333"/>
            </a:avLst>
          </a:prstGeom>
          <a:solidFill>
            <a:srgbClr val="35FE69"/>
          </a:solidFill>
          <a:ln/>
        </p:spPr>
        <p:txBody>
          <a:bodyPr/>
          <a:lstStyle/>
          <a:p>
            <a:endParaRPr lang="en-US"/>
          </a:p>
        </p:txBody>
      </p:sp>
      <p:sp>
        <p:nvSpPr>
          <p:cNvPr id="26" name="Text 24"/>
          <p:cNvSpPr/>
          <p:nvPr/>
        </p:nvSpPr>
        <p:spPr>
          <a:xfrm>
            <a:off x="923544" y="6265469"/>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AXHEL — hardware-accelerated encryption</a:t>
            </a:r>
            <a:endParaRPr lang="en-US" sz="1300" dirty="0"/>
          </a:p>
        </p:txBody>
      </p:sp>
      <p:sp>
        <p:nvSpPr>
          <p:cNvPr id="27" name="Text 25"/>
          <p:cNvSpPr/>
          <p:nvPr/>
        </p:nvSpPr>
        <p:spPr>
          <a:xfrm>
            <a:off x="923544" y="6539789"/>
            <a:ext cx="5989320" cy="36576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ARM aXceleration for Homomorphic Encryption: SVE / SVE2 modular-arithmetic kernels for Microsoft SEAL (CKKS).</a:t>
            </a:r>
            <a:endParaRPr lang="en-US" sz="950" dirty="0"/>
          </a:p>
        </p:txBody>
      </p:sp>
      <p:sp>
        <p:nvSpPr>
          <p:cNvPr id="28" name="Text 26"/>
          <p:cNvSpPr/>
          <p:nvPr/>
        </p:nvSpPr>
        <p:spPr>
          <a:xfrm>
            <a:off x="923544" y="6905549"/>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NTT, FMA &amp; mod-mul kernels  ·  Neoverse V2 gains over N1</a:t>
            </a:r>
            <a:endParaRPr lang="en-US" sz="980" dirty="0"/>
          </a:p>
        </p:txBody>
      </p:sp>
      <p:grpSp>
        <p:nvGrpSpPr>
          <p:cNvPr id="77" name="Group 76">
            <a:extLst>
              <a:ext uri="{FF2B5EF4-FFF2-40B4-BE49-F238E27FC236}">
                <a16:creationId xmlns:a16="http://schemas.microsoft.com/office/drawing/2014/main" id="{2BC59D23-BF30-FC24-8444-DB23E64A1640}"/>
              </a:ext>
            </a:extLst>
          </p:cNvPr>
          <p:cNvGrpSpPr/>
          <p:nvPr/>
        </p:nvGrpSpPr>
        <p:grpSpPr>
          <a:xfrm>
            <a:off x="502920" y="7296912"/>
            <a:ext cx="6556248" cy="1138428"/>
            <a:chOff x="502920" y="7964909"/>
            <a:chExt cx="6556248" cy="1138428"/>
          </a:xfrm>
        </p:grpSpPr>
        <p:sp>
          <p:nvSpPr>
            <p:cNvPr id="52" name="Shape 54">
              <a:extLst>
                <a:ext uri="{FF2B5EF4-FFF2-40B4-BE49-F238E27FC236}">
                  <a16:creationId xmlns:a16="http://schemas.microsoft.com/office/drawing/2014/main" id="{DE165197-E1DE-DD96-0715-9A2F85598A67}"/>
                </a:ext>
              </a:extLst>
            </p:cNvPr>
            <p:cNvSpPr/>
            <p:nvPr/>
          </p:nvSpPr>
          <p:spPr>
            <a:xfrm>
              <a:off x="502920" y="7964909"/>
              <a:ext cx="6556248" cy="1138428"/>
            </a:xfrm>
            <a:prstGeom prst="roundRect">
              <a:avLst>
                <a:gd name="adj" fmla="val 10870"/>
              </a:avLst>
            </a:prstGeom>
            <a:solidFill>
              <a:srgbClr val="0C3B43"/>
            </a:solidFill>
            <a:ln/>
          </p:spPr>
          <p:txBody>
            <a:bodyPr/>
            <a:lstStyle/>
            <a:p>
              <a:endParaRPr lang="en-US"/>
            </a:p>
          </p:txBody>
        </p:sp>
        <p:grpSp>
          <p:nvGrpSpPr>
            <p:cNvPr id="76" name="Group 75">
              <a:extLst>
                <a:ext uri="{FF2B5EF4-FFF2-40B4-BE49-F238E27FC236}">
                  <a16:creationId xmlns:a16="http://schemas.microsoft.com/office/drawing/2014/main" id="{CB136901-637E-02BB-A55D-8CFC3D178AC4}"/>
                </a:ext>
              </a:extLst>
            </p:cNvPr>
            <p:cNvGrpSpPr/>
            <p:nvPr/>
          </p:nvGrpSpPr>
          <p:grpSpPr>
            <a:xfrm>
              <a:off x="502920" y="8028917"/>
              <a:ext cx="6556248" cy="1024128"/>
              <a:chOff x="502920" y="8814816"/>
              <a:chExt cx="6556248" cy="1024128"/>
            </a:xfrm>
          </p:grpSpPr>
          <p:sp>
            <p:nvSpPr>
              <p:cNvPr id="68" name="Text 35">
                <a:extLst>
                  <a:ext uri="{FF2B5EF4-FFF2-40B4-BE49-F238E27FC236}">
                    <a16:creationId xmlns:a16="http://schemas.microsoft.com/office/drawing/2014/main" id="{1E971FBC-EFC0-1796-1FBF-04282AA9D747}"/>
                  </a:ext>
                </a:extLst>
              </p:cNvPr>
              <p:cNvSpPr/>
              <p:nvPr/>
            </p:nvSpPr>
            <p:spPr>
              <a:xfrm>
                <a:off x="502920"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100%</a:t>
                </a:r>
                <a:endParaRPr lang="en-US" sz="3600" dirty="0"/>
              </a:p>
            </p:txBody>
          </p:sp>
          <p:sp>
            <p:nvSpPr>
              <p:cNvPr id="69" name="Text 36">
                <a:extLst>
                  <a:ext uri="{FF2B5EF4-FFF2-40B4-BE49-F238E27FC236}">
                    <a16:creationId xmlns:a16="http://schemas.microsoft.com/office/drawing/2014/main" id="{EC049079-E2BE-9D64-7D53-74CBE9EE6112}"/>
                  </a:ext>
                </a:extLst>
              </p:cNvPr>
              <p:cNvSpPr/>
              <p:nvPr/>
            </p:nvSpPr>
            <p:spPr>
              <a:xfrm>
                <a:off x="502920"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OpenCL-CTS on</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AArch64 (OCK)</a:t>
                </a:r>
                <a:endParaRPr lang="en-US" sz="1000" dirty="0"/>
              </a:p>
            </p:txBody>
          </p:sp>
          <p:sp>
            <p:nvSpPr>
              <p:cNvPr id="70" name="Text 37">
                <a:extLst>
                  <a:ext uri="{FF2B5EF4-FFF2-40B4-BE49-F238E27FC236}">
                    <a16:creationId xmlns:a16="http://schemas.microsoft.com/office/drawing/2014/main" id="{88638583-B109-F6DF-545F-BAB742EABD3E}"/>
                  </a:ext>
                </a:extLst>
              </p:cNvPr>
              <p:cNvSpPr/>
              <p:nvPr/>
            </p:nvSpPr>
            <p:spPr>
              <a:xfrm>
                <a:off x="2141982"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20%</a:t>
                </a:r>
                <a:endParaRPr lang="en-US" sz="3600" dirty="0"/>
              </a:p>
            </p:txBody>
          </p:sp>
          <p:sp>
            <p:nvSpPr>
              <p:cNvPr id="71" name="Text 38">
                <a:extLst>
                  <a:ext uri="{FF2B5EF4-FFF2-40B4-BE49-F238E27FC236}">
                    <a16:creationId xmlns:a16="http://schemas.microsoft.com/office/drawing/2014/main" id="{C03B2266-7372-77FF-1392-A5E5AEDA103F}"/>
                  </a:ext>
                </a:extLst>
              </p:cNvPr>
              <p:cNvSpPr/>
              <p:nvPr/>
            </p:nvSpPr>
            <p:spPr>
              <a:xfrm>
                <a:off x="2141982"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faster (Elastic</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Translations)</a:t>
                </a:r>
                <a:endParaRPr lang="en-US" sz="1000" dirty="0"/>
              </a:p>
            </p:txBody>
          </p:sp>
          <p:sp>
            <p:nvSpPr>
              <p:cNvPr id="72" name="Text 39">
                <a:extLst>
                  <a:ext uri="{FF2B5EF4-FFF2-40B4-BE49-F238E27FC236}">
                    <a16:creationId xmlns:a16="http://schemas.microsoft.com/office/drawing/2014/main" id="{353F590C-1747-B7B3-A316-1314A9F2C95A}"/>
                  </a:ext>
                </a:extLst>
              </p:cNvPr>
              <p:cNvSpPr/>
              <p:nvPr/>
            </p:nvSpPr>
            <p:spPr>
              <a:xfrm>
                <a:off x="3781044"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30%</a:t>
                </a:r>
                <a:endParaRPr lang="en-US" sz="3600" dirty="0"/>
              </a:p>
            </p:txBody>
          </p:sp>
          <p:sp>
            <p:nvSpPr>
              <p:cNvPr id="73" name="Text 40">
                <a:extLst>
                  <a:ext uri="{FF2B5EF4-FFF2-40B4-BE49-F238E27FC236}">
                    <a16:creationId xmlns:a16="http://schemas.microsoft.com/office/drawing/2014/main" id="{56851E19-E59A-2892-EFC9-0037552EE38F}"/>
                  </a:ext>
                </a:extLst>
              </p:cNvPr>
              <p:cNvSpPr/>
              <p:nvPr/>
            </p:nvSpPr>
            <p:spPr>
              <a:xfrm>
                <a:off x="3781044"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fewer 2 MiB</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pages (Leshy)</a:t>
                </a:r>
                <a:endParaRPr lang="en-US" sz="1000" dirty="0"/>
              </a:p>
            </p:txBody>
          </p:sp>
          <p:sp>
            <p:nvSpPr>
              <p:cNvPr id="74" name="Text 41">
                <a:extLst>
                  <a:ext uri="{FF2B5EF4-FFF2-40B4-BE49-F238E27FC236}">
                    <a16:creationId xmlns:a16="http://schemas.microsoft.com/office/drawing/2014/main" id="{4790EB30-4BB1-2E26-C62D-8E20CB0EF017}"/>
                  </a:ext>
                </a:extLst>
              </p:cNvPr>
              <p:cNvSpPr/>
              <p:nvPr/>
            </p:nvSpPr>
            <p:spPr>
              <a:xfrm>
                <a:off x="5420106"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SVE2</a:t>
                </a:r>
                <a:endParaRPr lang="en-US" sz="3600" dirty="0"/>
              </a:p>
            </p:txBody>
          </p:sp>
          <p:sp>
            <p:nvSpPr>
              <p:cNvPr id="75" name="Text 42">
                <a:extLst>
                  <a:ext uri="{FF2B5EF4-FFF2-40B4-BE49-F238E27FC236}">
                    <a16:creationId xmlns:a16="http://schemas.microsoft.com/office/drawing/2014/main" id="{50C400A5-3EA5-C223-F362-415116E755EB}"/>
                  </a:ext>
                </a:extLst>
              </p:cNvPr>
              <p:cNvSpPr/>
              <p:nvPr/>
            </p:nvSpPr>
            <p:spPr>
              <a:xfrm>
                <a:off x="5420106"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accelerated</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encryption (AXHEL)</a:t>
                </a:r>
                <a:endParaRPr lang="en-US" sz="1000" dirty="0"/>
              </a:p>
            </p:txBody>
          </p:sp>
        </p:grpSp>
      </p:grpSp>
      <p:grpSp>
        <p:nvGrpSpPr>
          <p:cNvPr id="78" name="Group 77">
            <a:extLst>
              <a:ext uri="{FF2B5EF4-FFF2-40B4-BE49-F238E27FC236}">
                <a16:creationId xmlns:a16="http://schemas.microsoft.com/office/drawing/2014/main" id="{6783BCBC-D6E5-8AD6-E725-77B773C9766B}"/>
              </a:ext>
            </a:extLst>
          </p:cNvPr>
          <p:cNvGrpSpPr/>
          <p:nvPr/>
        </p:nvGrpSpPr>
        <p:grpSpPr>
          <a:xfrm>
            <a:off x="502920" y="8581644"/>
            <a:ext cx="6556248" cy="1916442"/>
            <a:chOff x="502920" y="8581644"/>
            <a:chExt cx="6556248" cy="1916442"/>
          </a:xfrm>
        </p:grpSpPr>
        <p:sp>
          <p:nvSpPr>
            <p:cNvPr id="79" name="Shape 22">
              <a:extLst>
                <a:ext uri="{FF2B5EF4-FFF2-40B4-BE49-F238E27FC236}">
                  <a16:creationId xmlns:a16="http://schemas.microsoft.com/office/drawing/2014/main" id="{DC533449-DF32-7F28-AAB8-D0BF9408275D}"/>
                </a:ext>
              </a:extLst>
            </p:cNvPr>
            <p:cNvSpPr/>
            <p:nvPr/>
          </p:nvSpPr>
          <p:spPr>
            <a:xfrm>
              <a:off x="502920" y="8581644"/>
              <a:ext cx="6556248" cy="1515393"/>
            </a:xfrm>
            <a:prstGeom prst="roundRect">
              <a:avLst>
                <a:gd name="adj" fmla="val 10870"/>
              </a:avLst>
            </a:prstGeom>
            <a:solidFill>
              <a:srgbClr val="E7EFF1"/>
            </a:solidFill>
            <a:ln/>
          </p:spPr>
          <p:txBody>
            <a:bodyPr/>
            <a:lstStyle/>
            <a:p>
              <a:endParaRPr lang="en-US"/>
            </a:p>
          </p:txBody>
        </p:sp>
        <p:sp>
          <p:nvSpPr>
            <p:cNvPr id="80" name="Text 23">
              <a:extLst>
                <a:ext uri="{FF2B5EF4-FFF2-40B4-BE49-F238E27FC236}">
                  <a16:creationId xmlns:a16="http://schemas.microsoft.com/office/drawing/2014/main" id="{2FDCDA90-747B-E0C5-13FA-41B32E053931}"/>
                </a:ext>
              </a:extLst>
            </p:cNvPr>
            <p:cNvSpPr/>
            <p:nvPr/>
          </p:nvSpPr>
          <p:spPr>
            <a:xfrm>
              <a:off x="772267" y="8619194"/>
              <a:ext cx="1554480" cy="310896"/>
            </a:xfrm>
            <a:prstGeom prst="rect">
              <a:avLst/>
            </a:prstGeom>
            <a:noFill/>
            <a:ln/>
          </p:spPr>
          <p:txBody>
            <a:bodyPr wrap="square" lIns="0" tIns="0" rIns="0" bIns="0" rtlCol="0" anchor="ctr"/>
            <a:lstStyle/>
            <a:p>
              <a:pPr marL="0" indent="0">
                <a:buNone/>
              </a:pPr>
              <a:r>
                <a:rPr lang="en-US" sz="1600" b="1" dirty="0">
                  <a:solidFill>
                    <a:srgbClr val="15616D"/>
                  </a:solidFill>
                  <a:latin typeface="Nunito" pitchFamily="34" charset="0"/>
                  <a:ea typeface="Nunito" pitchFamily="34" charset="-122"/>
                  <a:cs typeface="Nunito" pitchFamily="34" charset="-120"/>
                </a:rPr>
                <a:t>Resources</a:t>
              </a:r>
              <a:endParaRPr lang="en-US" sz="1600" dirty="0"/>
            </a:p>
          </p:txBody>
        </p:sp>
        <p:sp>
          <p:nvSpPr>
            <p:cNvPr id="81" name="Text 39">
              <a:extLst>
                <a:ext uri="{FF2B5EF4-FFF2-40B4-BE49-F238E27FC236}">
                  <a16:creationId xmlns:a16="http://schemas.microsoft.com/office/drawing/2014/main" id="{E863DEBE-6949-9013-EC01-3F2C399AB6DC}"/>
                </a:ext>
              </a:extLst>
            </p:cNvPr>
            <p:cNvSpPr/>
            <p:nvPr/>
          </p:nvSpPr>
          <p:spPr>
            <a:xfrm>
              <a:off x="502920" y="10223766"/>
              <a:ext cx="4114800" cy="274320"/>
            </a:xfrm>
            <a:prstGeom prst="rect">
              <a:avLst/>
            </a:prstGeom>
            <a:noFill/>
            <a:ln/>
          </p:spPr>
          <p:txBody>
            <a:bodyPr wrap="square" lIns="0" tIns="0" rIns="0" bIns="0" rtlCol="0" anchor="ctr"/>
            <a:lstStyle/>
            <a:p>
              <a:pPr marL="0" indent="0">
                <a:buNone/>
              </a:pPr>
              <a:r>
                <a:rPr lang="en-US" sz="950" dirty="0">
                  <a:solidFill>
                    <a:srgbClr val="0C3B43"/>
                  </a:solidFill>
                  <a:latin typeface="Nunito" pitchFamily="34" charset="0"/>
                  <a:ea typeface="Nunito" pitchFamily="34" charset="-122"/>
                  <a:cs typeface="Nunito" pitchFamily="34" charset="-120"/>
                </a:rPr>
                <a:t>Horizon Europe  ·  Grant Agreement No 101092850</a:t>
              </a:r>
              <a:endParaRPr lang="en-US" sz="950" dirty="0">
                <a:solidFill>
                  <a:srgbClr val="0C3B43"/>
                </a:solidFill>
              </a:endParaRPr>
            </a:p>
          </p:txBody>
        </p:sp>
        <p:sp>
          <p:nvSpPr>
            <p:cNvPr id="82" name="Text 40">
              <a:extLst>
                <a:ext uri="{FF2B5EF4-FFF2-40B4-BE49-F238E27FC236}">
                  <a16:creationId xmlns:a16="http://schemas.microsoft.com/office/drawing/2014/main" id="{26A5AED8-4F78-C395-DF7D-A37D4012762A}"/>
                </a:ext>
              </a:extLst>
            </p:cNvPr>
            <p:cNvSpPr/>
            <p:nvPr/>
          </p:nvSpPr>
          <p:spPr>
            <a:xfrm>
              <a:off x="4681728" y="10223766"/>
              <a:ext cx="2377440" cy="274320"/>
            </a:xfrm>
            <a:prstGeom prst="rect">
              <a:avLst/>
            </a:prstGeom>
            <a:noFill/>
            <a:ln/>
          </p:spPr>
          <p:txBody>
            <a:bodyPr wrap="square" lIns="0" tIns="0" rIns="0" bIns="0" rtlCol="0" anchor="ctr"/>
            <a:lstStyle/>
            <a:p>
              <a:pPr marL="0" indent="0" algn="r">
                <a:buNone/>
              </a:pPr>
              <a:r>
                <a:rPr lang="en-US" sz="1200" b="1" dirty="0">
                  <a:solidFill>
                    <a:srgbClr val="0C3B43"/>
                  </a:solidFill>
                  <a:latin typeface="Nunito" pitchFamily="34" charset="0"/>
                  <a:ea typeface="Nunito" pitchFamily="34" charset="-122"/>
                  <a:cs typeface="Nunito" pitchFamily="34" charset="-120"/>
                </a:rPr>
                <a:t>aero-project.eu</a:t>
              </a:r>
              <a:endParaRPr lang="en-US" sz="1200" dirty="0">
                <a:solidFill>
                  <a:srgbClr val="0C3B43"/>
                </a:solidFill>
              </a:endParaRPr>
            </a:p>
          </p:txBody>
        </p:sp>
        <p:pic>
          <p:nvPicPr>
            <p:cNvPr id="83" name="Google Shape;39;p1">
              <a:extLst>
                <a:ext uri="{FF2B5EF4-FFF2-40B4-BE49-F238E27FC236}">
                  <a16:creationId xmlns:a16="http://schemas.microsoft.com/office/drawing/2014/main" id="{664073B4-180D-0C58-C38B-0FBBC139FDD7}"/>
                </a:ext>
              </a:extLst>
            </p:cNvPr>
            <p:cNvPicPr preferRelativeResize="0"/>
            <p:nvPr/>
          </p:nvPicPr>
          <p:blipFill rotWithShape="1">
            <a:blip r:embed="rId3">
              <a:alphaModFix/>
            </a:blip>
            <a:srcRect/>
            <a:stretch/>
          </p:blipFill>
          <p:spPr>
            <a:xfrm>
              <a:off x="788333" y="8936294"/>
              <a:ext cx="1068235" cy="1068235"/>
            </a:xfrm>
            <a:prstGeom prst="rect">
              <a:avLst/>
            </a:prstGeom>
            <a:noFill/>
            <a:ln>
              <a:noFill/>
            </a:ln>
          </p:spPr>
        </p:pic>
        <p:pic>
          <p:nvPicPr>
            <p:cNvPr id="84" name="Google Shape;40;p1">
              <a:extLst>
                <a:ext uri="{FF2B5EF4-FFF2-40B4-BE49-F238E27FC236}">
                  <a16:creationId xmlns:a16="http://schemas.microsoft.com/office/drawing/2014/main" id="{44D0B3FD-A4BA-8D2F-6D09-49F462B3FB2D}"/>
                </a:ext>
              </a:extLst>
            </p:cNvPr>
            <p:cNvPicPr preferRelativeResize="0"/>
            <p:nvPr/>
          </p:nvPicPr>
          <p:blipFill rotWithShape="1">
            <a:blip r:embed="rId4">
              <a:alphaModFix/>
            </a:blip>
            <a:srcRect/>
            <a:stretch/>
          </p:blipFill>
          <p:spPr>
            <a:xfrm>
              <a:off x="3246925" y="8930726"/>
              <a:ext cx="1068237" cy="1068237"/>
            </a:xfrm>
            <a:prstGeom prst="rect">
              <a:avLst/>
            </a:prstGeom>
            <a:noFill/>
            <a:ln>
              <a:noFill/>
            </a:ln>
          </p:spPr>
        </p:pic>
        <p:pic>
          <p:nvPicPr>
            <p:cNvPr id="85" name="Google Shape;41;p1">
              <a:extLst>
                <a:ext uri="{FF2B5EF4-FFF2-40B4-BE49-F238E27FC236}">
                  <a16:creationId xmlns:a16="http://schemas.microsoft.com/office/drawing/2014/main" id="{CCB17048-86CF-1B30-97DC-921B76AD7138}"/>
                </a:ext>
              </a:extLst>
            </p:cNvPr>
            <p:cNvPicPr preferRelativeResize="0"/>
            <p:nvPr/>
          </p:nvPicPr>
          <p:blipFill rotWithShape="1">
            <a:blip r:embed="rId5">
              <a:alphaModFix/>
            </a:blip>
            <a:srcRect/>
            <a:stretch/>
          </p:blipFill>
          <p:spPr>
            <a:xfrm>
              <a:off x="5532120" y="8938499"/>
              <a:ext cx="1068236" cy="1068236"/>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438912"/>
            <a:ext cx="6556248" cy="502920"/>
          </a:xfrm>
          <a:prstGeom prst="rect">
            <a:avLst/>
          </a:prstGeom>
          <a:noFill/>
          <a:ln/>
        </p:spPr>
        <p:txBody>
          <a:bodyPr wrap="square" lIns="0" tIns="0" rIns="0" bIns="0" rtlCol="0" anchor="ctr"/>
          <a:lstStyle/>
          <a:p>
            <a:pPr marL="0" indent="0">
              <a:buNone/>
            </a:pPr>
            <a:r>
              <a:rPr lang="en-US" sz="2700" b="1" dirty="0">
                <a:solidFill>
                  <a:srgbClr val="15616D"/>
                </a:solidFill>
                <a:latin typeface="Nunito" pitchFamily="34" charset="0"/>
                <a:ea typeface="Nunito" pitchFamily="34" charset="-122"/>
                <a:cs typeface="Nunito" pitchFamily="34" charset="-120"/>
              </a:rPr>
              <a:t>Languages, Runtimes &amp; Libraries</a:t>
            </a:r>
            <a:endParaRPr lang="en-US" sz="2700" dirty="0"/>
          </a:p>
        </p:txBody>
      </p:sp>
      <p:sp>
        <p:nvSpPr>
          <p:cNvPr id="3" name="Text 1"/>
          <p:cNvSpPr/>
          <p:nvPr/>
        </p:nvSpPr>
        <p:spPr>
          <a:xfrm>
            <a:off x="502920" y="960120"/>
            <a:ext cx="6556248" cy="365760"/>
          </a:xfrm>
          <a:prstGeom prst="rect">
            <a:avLst/>
          </a:prstGeom>
          <a:noFill/>
          <a:ln/>
        </p:spPr>
        <p:txBody>
          <a:bodyPr wrap="square" lIns="0" tIns="0" rIns="0" bIns="0" rtlCol="0" anchor="ctr"/>
          <a:lstStyle/>
          <a:p>
            <a:pPr marL="0" indent="0">
              <a:buNone/>
            </a:pPr>
            <a:r>
              <a:rPr lang="en-US" sz="1250" i="1" dirty="0">
                <a:solidFill>
                  <a:srgbClr val="808080"/>
                </a:solidFill>
                <a:latin typeface="Nunito" pitchFamily="34" charset="0"/>
                <a:ea typeface="Nunito" pitchFamily="34" charset="-122"/>
                <a:cs typeface="Nunito" pitchFamily="34" charset="-120"/>
              </a:rPr>
              <a:t>The WP4 components that program Arm &amp; GPUs — and their Release 2 results.</a:t>
            </a:r>
            <a:endParaRPr lang="en-US" sz="1250" dirty="0"/>
          </a:p>
        </p:txBody>
      </p:sp>
      <p:sp>
        <p:nvSpPr>
          <p:cNvPr id="4" name="Shape 2"/>
          <p:cNvSpPr/>
          <p:nvPr/>
        </p:nvSpPr>
        <p:spPr>
          <a:xfrm>
            <a:off x="502920" y="1517904"/>
            <a:ext cx="6556248" cy="838200"/>
          </a:xfrm>
          <a:prstGeom prst="roundRect">
            <a:avLst>
              <a:gd name="adj" fmla="val 763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5" name="Shape 3"/>
          <p:cNvSpPr/>
          <p:nvPr/>
        </p:nvSpPr>
        <p:spPr>
          <a:xfrm>
            <a:off x="704088" y="1673352"/>
            <a:ext cx="137160" cy="137160"/>
          </a:xfrm>
          <a:prstGeom prst="roundRect">
            <a:avLst>
              <a:gd name="adj" fmla="val 23333"/>
            </a:avLst>
          </a:prstGeom>
          <a:solidFill>
            <a:srgbClr val="35FE69"/>
          </a:solidFill>
          <a:ln/>
        </p:spPr>
        <p:txBody>
          <a:bodyPr/>
          <a:lstStyle/>
          <a:p>
            <a:endParaRPr lang="en-US"/>
          </a:p>
        </p:txBody>
      </p:sp>
      <p:sp>
        <p:nvSpPr>
          <p:cNvPr id="6" name="Text 4"/>
          <p:cNvSpPr/>
          <p:nvPr/>
        </p:nvSpPr>
        <p:spPr>
          <a:xfrm>
            <a:off x="923544" y="1627632"/>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TornadoVM v3.0.0</a:t>
            </a:r>
            <a:endParaRPr lang="en-US" sz="1300" dirty="0"/>
          </a:p>
        </p:txBody>
      </p:sp>
      <p:sp>
        <p:nvSpPr>
          <p:cNvPr id="7" name="Text 5"/>
          <p:cNvSpPr/>
          <p:nvPr/>
        </p:nvSpPr>
        <p:spPr>
          <a:xfrm>
            <a:off x="923544" y="1901952"/>
            <a:ext cx="5989320" cy="18288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JIT-compiles Java to OpenCL, PTX &amp; SPIR-V for CPUs and GPUs; now a full SDK.</a:t>
            </a:r>
            <a:endParaRPr lang="en-US" sz="950" dirty="0"/>
          </a:p>
        </p:txBody>
      </p:sp>
      <p:sp>
        <p:nvSpPr>
          <p:cNvPr id="8" name="Text 6"/>
          <p:cNvSpPr/>
          <p:nvPr/>
        </p:nvSpPr>
        <p:spPr>
          <a:xfrm>
            <a:off x="923544" y="2098548"/>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Java 25  ·  700+ tests  ·  FP16 &amp; tensors  ·  RISC-V  ·  SDKMAN!</a:t>
            </a:r>
            <a:endParaRPr lang="en-US" sz="980" dirty="0"/>
          </a:p>
        </p:txBody>
      </p:sp>
      <p:sp>
        <p:nvSpPr>
          <p:cNvPr id="9" name="Shape 7"/>
          <p:cNvSpPr/>
          <p:nvPr/>
        </p:nvSpPr>
        <p:spPr>
          <a:xfrm>
            <a:off x="502920" y="2484120"/>
            <a:ext cx="6556248" cy="838200"/>
          </a:xfrm>
          <a:prstGeom prst="roundRect">
            <a:avLst>
              <a:gd name="adj" fmla="val 763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10" name="Shape 8"/>
          <p:cNvSpPr/>
          <p:nvPr/>
        </p:nvSpPr>
        <p:spPr>
          <a:xfrm>
            <a:off x="704088" y="2639568"/>
            <a:ext cx="137160" cy="137160"/>
          </a:xfrm>
          <a:prstGeom prst="roundRect">
            <a:avLst>
              <a:gd name="adj" fmla="val 23333"/>
            </a:avLst>
          </a:prstGeom>
          <a:solidFill>
            <a:srgbClr val="35FE69"/>
          </a:solidFill>
          <a:ln/>
        </p:spPr>
        <p:txBody>
          <a:bodyPr/>
          <a:lstStyle/>
          <a:p>
            <a:endParaRPr lang="en-US"/>
          </a:p>
        </p:txBody>
      </p:sp>
      <p:sp>
        <p:nvSpPr>
          <p:cNvPr id="11" name="Text 9"/>
          <p:cNvSpPr/>
          <p:nvPr/>
        </p:nvSpPr>
        <p:spPr>
          <a:xfrm>
            <a:off x="923544" y="2593848"/>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GPULlama3.java</a:t>
            </a:r>
            <a:endParaRPr lang="en-US" sz="1300" dirty="0"/>
          </a:p>
        </p:txBody>
      </p:sp>
      <p:sp>
        <p:nvSpPr>
          <p:cNvPr id="12" name="Text 10"/>
          <p:cNvSpPr/>
          <p:nvPr/>
        </p:nvSpPr>
        <p:spPr>
          <a:xfrm>
            <a:off x="923544" y="2868168"/>
            <a:ext cx="5989320" cy="18288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GPU-accelerated LLM inference in pure Java; a Quarkus-LangChain4j provider.</a:t>
            </a:r>
            <a:endParaRPr lang="en-US" sz="950" dirty="0"/>
          </a:p>
        </p:txBody>
      </p:sp>
      <p:sp>
        <p:nvSpPr>
          <p:cNvPr id="13" name="Text 11"/>
          <p:cNvSpPr/>
          <p:nvPr/>
        </p:nvSpPr>
        <p:spPr>
          <a:xfrm>
            <a:off x="923544" y="3064764"/>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7 GGUF model families  ·  ~73 tok/s on Grace Hopper</a:t>
            </a:r>
            <a:endParaRPr lang="en-US" sz="980" dirty="0"/>
          </a:p>
        </p:txBody>
      </p:sp>
      <p:sp>
        <p:nvSpPr>
          <p:cNvPr id="14" name="Shape 12"/>
          <p:cNvSpPr/>
          <p:nvPr/>
        </p:nvSpPr>
        <p:spPr>
          <a:xfrm>
            <a:off x="502920" y="3450336"/>
            <a:ext cx="6556248" cy="838200"/>
          </a:xfrm>
          <a:prstGeom prst="roundRect">
            <a:avLst>
              <a:gd name="adj" fmla="val 763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15" name="Shape 13"/>
          <p:cNvSpPr/>
          <p:nvPr/>
        </p:nvSpPr>
        <p:spPr>
          <a:xfrm>
            <a:off x="704088" y="3605784"/>
            <a:ext cx="137160" cy="137160"/>
          </a:xfrm>
          <a:prstGeom prst="roundRect">
            <a:avLst>
              <a:gd name="adj" fmla="val 23333"/>
            </a:avLst>
          </a:prstGeom>
          <a:solidFill>
            <a:srgbClr val="35FE69"/>
          </a:solidFill>
          <a:ln/>
        </p:spPr>
        <p:txBody>
          <a:bodyPr/>
          <a:lstStyle/>
          <a:p>
            <a:endParaRPr lang="en-US"/>
          </a:p>
        </p:txBody>
      </p:sp>
      <p:sp>
        <p:nvSpPr>
          <p:cNvPr id="16" name="Text 14"/>
          <p:cNvSpPr/>
          <p:nvPr/>
        </p:nvSpPr>
        <p:spPr>
          <a:xfrm>
            <a:off x="923544" y="3560064"/>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TeraHeap</a:t>
            </a:r>
            <a:endParaRPr lang="en-US" sz="1300" dirty="0"/>
          </a:p>
        </p:txBody>
      </p:sp>
      <p:sp>
        <p:nvSpPr>
          <p:cNvPr id="17" name="Text 15"/>
          <p:cNvSpPr/>
          <p:nvPr/>
        </p:nvSpPr>
        <p:spPr>
          <a:xfrm>
            <a:off x="923544" y="3834384"/>
            <a:ext cx="5989320" cy="18288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Adds a second, device-backed heap to OpenJDK's G1, cutting serialization cost.</a:t>
            </a:r>
            <a:endParaRPr lang="en-US" sz="950" dirty="0"/>
          </a:p>
        </p:txBody>
      </p:sp>
      <p:sp>
        <p:nvSpPr>
          <p:cNvPr id="18" name="Text 16"/>
          <p:cNvSpPr/>
          <p:nvPr/>
        </p:nvSpPr>
        <p:spPr>
          <a:xfrm>
            <a:off x="923544" y="4030980"/>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Up to 45% faster Spark ML  ·  26% Lucene  ·  –97% SerDes</a:t>
            </a:r>
            <a:endParaRPr lang="en-US" sz="980" dirty="0"/>
          </a:p>
        </p:txBody>
      </p:sp>
      <p:sp>
        <p:nvSpPr>
          <p:cNvPr id="19" name="Shape 17"/>
          <p:cNvSpPr/>
          <p:nvPr/>
        </p:nvSpPr>
        <p:spPr>
          <a:xfrm>
            <a:off x="502920" y="4416552"/>
            <a:ext cx="6556248" cy="838200"/>
          </a:xfrm>
          <a:prstGeom prst="roundRect">
            <a:avLst>
              <a:gd name="adj" fmla="val 763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20" name="Shape 18"/>
          <p:cNvSpPr/>
          <p:nvPr/>
        </p:nvSpPr>
        <p:spPr>
          <a:xfrm>
            <a:off x="704088" y="4572000"/>
            <a:ext cx="137160" cy="137160"/>
          </a:xfrm>
          <a:prstGeom prst="roundRect">
            <a:avLst>
              <a:gd name="adj" fmla="val 23333"/>
            </a:avLst>
          </a:prstGeom>
          <a:solidFill>
            <a:srgbClr val="35FE69"/>
          </a:solidFill>
          <a:ln/>
        </p:spPr>
        <p:txBody>
          <a:bodyPr/>
          <a:lstStyle/>
          <a:p>
            <a:endParaRPr lang="en-US"/>
          </a:p>
        </p:txBody>
      </p:sp>
      <p:sp>
        <p:nvSpPr>
          <p:cNvPr id="21" name="Text 19"/>
          <p:cNvSpPr/>
          <p:nvPr/>
        </p:nvSpPr>
        <p:spPr>
          <a:xfrm>
            <a:off x="923544" y="4526280"/>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SYCL / oneAPI (DPC++)</a:t>
            </a:r>
            <a:endParaRPr lang="en-US" sz="1300" dirty="0"/>
          </a:p>
        </p:txBody>
      </p:sp>
      <p:sp>
        <p:nvSpPr>
          <p:cNvPr id="22" name="Text 20"/>
          <p:cNvSpPr/>
          <p:nvPr/>
        </p:nvSpPr>
        <p:spPr>
          <a:xfrm>
            <a:off x="923544" y="4800600"/>
            <a:ext cx="5989320" cy="18288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Cross-platform heterogeneous C++ on Arm via the OpenCL / SPIR-V path.</a:t>
            </a:r>
            <a:endParaRPr lang="en-US" sz="950" dirty="0"/>
          </a:p>
        </p:txBody>
      </p:sp>
      <p:sp>
        <p:nvSpPr>
          <p:cNvPr id="23" name="Text 21"/>
          <p:cNvSpPr/>
          <p:nvPr/>
        </p:nvSpPr>
        <p:spPr>
          <a:xfrm>
            <a:off x="923544" y="4997196"/>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95.5% SYCL-CTS on Arm  ·  AArch64 &amp; RISC-V cross-compile</a:t>
            </a:r>
            <a:endParaRPr lang="en-US" sz="980" dirty="0"/>
          </a:p>
        </p:txBody>
      </p:sp>
      <p:sp>
        <p:nvSpPr>
          <p:cNvPr id="24" name="Shape 22"/>
          <p:cNvSpPr/>
          <p:nvPr/>
        </p:nvSpPr>
        <p:spPr>
          <a:xfrm>
            <a:off x="502920" y="5382768"/>
            <a:ext cx="6556248" cy="838200"/>
          </a:xfrm>
          <a:prstGeom prst="roundRect">
            <a:avLst>
              <a:gd name="adj" fmla="val 763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25" name="Shape 23"/>
          <p:cNvSpPr/>
          <p:nvPr/>
        </p:nvSpPr>
        <p:spPr>
          <a:xfrm>
            <a:off x="704088" y="5538216"/>
            <a:ext cx="137160" cy="137160"/>
          </a:xfrm>
          <a:prstGeom prst="roundRect">
            <a:avLst>
              <a:gd name="adj" fmla="val 23333"/>
            </a:avLst>
          </a:prstGeom>
          <a:solidFill>
            <a:srgbClr val="35FE69"/>
          </a:solidFill>
          <a:ln/>
        </p:spPr>
        <p:txBody>
          <a:bodyPr/>
          <a:lstStyle/>
          <a:p>
            <a:endParaRPr lang="en-US"/>
          </a:p>
        </p:txBody>
      </p:sp>
      <p:sp>
        <p:nvSpPr>
          <p:cNvPr id="26" name="Text 24"/>
          <p:cNvSpPr/>
          <p:nvPr/>
        </p:nvSpPr>
        <p:spPr>
          <a:xfrm>
            <a:off x="923544" y="5492496"/>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Quarkus &amp; Mandrel</a:t>
            </a:r>
            <a:endParaRPr lang="en-US" sz="1300" dirty="0"/>
          </a:p>
        </p:txBody>
      </p:sp>
      <p:sp>
        <p:nvSpPr>
          <p:cNvPr id="27" name="Text 25"/>
          <p:cNvSpPr/>
          <p:nvPr/>
        </p:nvSpPr>
        <p:spPr>
          <a:xfrm>
            <a:off x="923544" y="5766816"/>
            <a:ext cx="5989320" cy="18288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Cloud-native Java with a faster GraalVM compiler and smaller runtimes.</a:t>
            </a:r>
            <a:endParaRPr lang="en-US" sz="950" dirty="0"/>
          </a:p>
        </p:txBody>
      </p:sp>
      <p:sp>
        <p:nvSpPr>
          <p:cNvPr id="28" name="Text 26"/>
          <p:cNvSpPr/>
          <p:nvPr/>
        </p:nvSpPr>
        <p:spPr>
          <a:xfrm>
            <a:off x="923544" y="5963412"/>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GraalVM inliner +10%  ·  JEP 493 upstreamed  ·  JFR  ·  Horreum</a:t>
            </a:r>
            <a:endParaRPr lang="en-US" sz="980" dirty="0"/>
          </a:p>
        </p:txBody>
      </p:sp>
      <p:sp>
        <p:nvSpPr>
          <p:cNvPr id="29" name="Shape 27"/>
          <p:cNvSpPr/>
          <p:nvPr/>
        </p:nvSpPr>
        <p:spPr>
          <a:xfrm>
            <a:off x="502920" y="6348984"/>
            <a:ext cx="6556248" cy="838200"/>
          </a:xfrm>
          <a:prstGeom prst="roundRect">
            <a:avLst>
              <a:gd name="adj" fmla="val 7636"/>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30" name="Shape 28"/>
          <p:cNvSpPr/>
          <p:nvPr/>
        </p:nvSpPr>
        <p:spPr>
          <a:xfrm>
            <a:off x="704088" y="6504432"/>
            <a:ext cx="137160" cy="137160"/>
          </a:xfrm>
          <a:prstGeom prst="roundRect">
            <a:avLst>
              <a:gd name="adj" fmla="val 23333"/>
            </a:avLst>
          </a:prstGeom>
          <a:solidFill>
            <a:srgbClr val="35FE69"/>
          </a:solidFill>
          <a:ln/>
        </p:spPr>
        <p:txBody>
          <a:bodyPr/>
          <a:lstStyle/>
          <a:p>
            <a:endParaRPr lang="en-US"/>
          </a:p>
        </p:txBody>
      </p:sp>
      <p:sp>
        <p:nvSpPr>
          <p:cNvPr id="31" name="Text 29"/>
          <p:cNvSpPr/>
          <p:nvPr/>
        </p:nvSpPr>
        <p:spPr>
          <a:xfrm>
            <a:off x="923544" y="6458712"/>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LLVM Compiler Optimizations</a:t>
            </a:r>
            <a:endParaRPr lang="en-US" sz="1300" dirty="0"/>
          </a:p>
        </p:txBody>
      </p:sp>
      <p:sp>
        <p:nvSpPr>
          <p:cNvPr id="32" name="Text 30"/>
          <p:cNvSpPr/>
          <p:nvPr/>
        </p:nvSpPr>
        <p:spPr>
          <a:xfrm>
            <a:off x="923544" y="6733032"/>
            <a:ext cx="5989320" cy="18288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CPU and GPU code-generation analyses and optimizations across the toolchain.</a:t>
            </a:r>
            <a:endParaRPr lang="en-US" sz="950" dirty="0"/>
          </a:p>
        </p:txBody>
      </p:sp>
      <p:sp>
        <p:nvSpPr>
          <p:cNvPr id="33" name="Text 31"/>
          <p:cNvSpPr/>
          <p:nvPr/>
        </p:nvSpPr>
        <p:spPr>
          <a:xfrm>
            <a:off x="923544" y="6929628"/>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Improved vectorization &amp; GPU codegen for AArch64</a:t>
            </a:r>
            <a:endParaRPr lang="en-US" sz="980" dirty="0"/>
          </a:p>
        </p:txBody>
      </p:sp>
      <p:grpSp>
        <p:nvGrpSpPr>
          <p:cNvPr id="84" name="Group 83">
            <a:extLst>
              <a:ext uri="{FF2B5EF4-FFF2-40B4-BE49-F238E27FC236}">
                <a16:creationId xmlns:a16="http://schemas.microsoft.com/office/drawing/2014/main" id="{BF70A21E-B5F6-C3FE-E5EB-FD446DED4874}"/>
              </a:ext>
            </a:extLst>
          </p:cNvPr>
          <p:cNvGrpSpPr/>
          <p:nvPr/>
        </p:nvGrpSpPr>
        <p:grpSpPr>
          <a:xfrm>
            <a:off x="502920" y="7316487"/>
            <a:ext cx="6556248" cy="1138428"/>
            <a:chOff x="502920" y="7964909"/>
            <a:chExt cx="6556248" cy="1138428"/>
          </a:xfrm>
        </p:grpSpPr>
        <p:sp>
          <p:nvSpPr>
            <p:cNvPr id="45" name="Shape 54">
              <a:extLst>
                <a:ext uri="{FF2B5EF4-FFF2-40B4-BE49-F238E27FC236}">
                  <a16:creationId xmlns:a16="http://schemas.microsoft.com/office/drawing/2014/main" id="{3790E662-0FAB-6E5B-F719-9C418A675EAA}"/>
                </a:ext>
              </a:extLst>
            </p:cNvPr>
            <p:cNvSpPr/>
            <p:nvPr/>
          </p:nvSpPr>
          <p:spPr>
            <a:xfrm>
              <a:off x="502920" y="7964909"/>
              <a:ext cx="6556248" cy="1138428"/>
            </a:xfrm>
            <a:prstGeom prst="roundRect">
              <a:avLst>
                <a:gd name="adj" fmla="val 10870"/>
              </a:avLst>
            </a:prstGeom>
            <a:solidFill>
              <a:srgbClr val="0C3B43"/>
            </a:solidFill>
            <a:ln/>
          </p:spPr>
          <p:txBody>
            <a:bodyPr/>
            <a:lstStyle/>
            <a:p>
              <a:endParaRPr lang="en-US"/>
            </a:p>
          </p:txBody>
        </p:sp>
        <p:grpSp>
          <p:nvGrpSpPr>
            <p:cNvPr id="75" name="Group 74">
              <a:extLst>
                <a:ext uri="{FF2B5EF4-FFF2-40B4-BE49-F238E27FC236}">
                  <a16:creationId xmlns:a16="http://schemas.microsoft.com/office/drawing/2014/main" id="{32FA29A4-8534-2CAB-4F7E-B85DF55643D4}"/>
                </a:ext>
              </a:extLst>
            </p:cNvPr>
            <p:cNvGrpSpPr/>
            <p:nvPr/>
          </p:nvGrpSpPr>
          <p:grpSpPr>
            <a:xfrm>
              <a:off x="502920" y="8022059"/>
              <a:ext cx="6556248" cy="1024128"/>
              <a:chOff x="502920" y="8814816"/>
              <a:chExt cx="6556248" cy="1024128"/>
            </a:xfrm>
          </p:grpSpPr>
          <p:sp>
            <p:nvSpPr>
              <p:cNvPr id="67" name="Text 33">
                <a:extLst>
                  <a:ext uri="{FF2B5EF4-FFF2-40B4-BE49-F238E27FC236}">
                    <a16:creationId xmlns:a16="http://schemas.microsoft.com/office/drawing/2014/main" id="{19DA73E3-9491-18BA-0B37-FDF238F2469F}"/>
                  </a:ext>
                </a:extLst>
              </p:cNvPr>
              <p:cNvSpPr/>
              <p:nvPr/>
            </p:nvSpPr>
            <p:spPr>
              <a:xfrm>
                <a:off x="502920"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45%</a:t>
                </a:r>
                <a:endParaRPr lang="en-US" sz="3600" dirty="0"/>
              </a:p>
            </p:txBody>
          </p:sp>
          <p:sp>
            <p:nvSpPr>
              <p:cNvPr id="68" name="Text 34">
                <a:extLst>
                  <a:ext uri="{FF2B5EF4-FFF2-40B4-BE49-F238E27FC236}">
                    <a16:creationId xmlns:a16="http://schemas.microsoft.com/office/drawing/2014/main" id="{4BFC32D6-BD09-B5DF-4733-BF70E417945B}"/>
                  </a:ext>
                </a:extLst>
              </p:cNvPr>
              <p:cNvSpPr/>
              <p:nvPr/>
            </p:nvSpPr>
            <p:spPr>
              <a:xfrm>
                <a:off x="502920"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faster Spark ML</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(TeraHeap)</a:t>
                </a:r>
                <a:endParaRPr lang="en-US" sz="1000" dirty="0"/>
              </a:p>
            </p:txBody>
          </p:sp>
          <p:sp>
            <p:nvSpPr>
              <p:cNvPr id="69" name="Text 35">
                <a:extLst>
                  <a:ext uri="{FF2B5EF4-FFF2-40B4-BE49-F238E27FC236}">
                    <a16:creationId xmlns:a16="http://schemas.microsoft.com/office/drawing/2014/main" id="{B10B1D6A-5B08-8C3D-2EEA-9343CB503FBF}"/>
                  </a:ext>
                </a:extLst>
              </p:cNvPr>
              <p:cNvSpPr/>
              <p:nvPr/>
            </p:nvSpPr>
            <p:spPr>
              <a:xfrm>
                <a:off x="2141982"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73</a:t>
                </a:r>
                <a:endParaRPr lang="en-US" sz="3600" dirty="0"/>
              </a:p>
            </p:txBody>
          </p:sp>
          <p:sp>
            <p:nvSpPr>
              <p:cNvPr id="70" name="Text 36">
                <a:extLst>
                  <a:ext uri="{FF2B5EF4-FFF2-40B4-BE49-F238E27FC236}">
                    <a16:creationId xmlns:a16="http://schemas.microsoft.com/office/drawing/2014/main" id="{4B335927-848E-B72A-AC9A-FEC5B0E0305C}"/>
                  </a:ext>
                </a:extLst>
              </p:cNvPr>
              <p:cNvSpPr/>
              <p:nvPr/>
            </p:nvSpPr>
            <p:spPr>
              <a:xfrm>
                <a:off x="2141982"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tokens/s LLM</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(GPULlama3)</a:t>
                </a:r>
                <a:endParaRPr lang="en-US" sz="1000" dirty="0"/>
              </a:p>
            </p:txBody>
          </p:sp>
          <p:sp>
            <p:nvSpPr>
              <p:cNvPr id="71" name="Text 37">
                <a:extLst>
                  <a:ext uri="{FF2B5EF4-FFF2-40B4-BE49-F238E27FC236}">
                    <a16:creationId xmlns:a16="http://schemas.microsoft.com/office/drawing/2014/main" id="{03C52C9B-0BF9-6313-8558-563D35A4C198}"/>
                  </a:ext>
                </a:extLst>
              </p:cNvPr>
              <p:cNvSpPr/>
              <p:nvPr/>
            </p:nvSpPr>
            <p:spPr>
              <a:xfrm>
                <a:off x="3781044"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32×</a:t>
                </a:r>
                <a:endParaRPr lang="en-US" sz="3600" dirty="0"/>
              </a:p>
            </p:txBody>
          </p:sp>
          <p:sp>
            <p:nvSpPr>
              <p:cNvPr id="72" name="Text 38">
                <a:extLst>
                  <a:ext uri="{FF2B5EF4-FFF2-40B4-BE49-F238E27FC236}">
                    <a16:creationId xmlns:a16="http://schemas.microsoft.com/office/drawing/2014/main" id="{4FC1FF78-D0EA-5EE1-4E2D-8DF0D087BE5F}"/>
                  </a:ext>
                </a:extLst>
              </p:cNvPr>
              <p:cNvSpPr/>
              <p:nvPr/>
            </p:nvSpPr>
            <p:spPr>
              <a:xfrm>
                <a:off x="3781044"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faster startup</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(native)</a:t>
                </a:r>
                <a:endParaRPr lang="en-US" sz="1000" dirty="0"/>
              </a:p>
            </p:txBody>
          </p:sp>
          <p:sp>
            <p:nvSpPr>
              <p:cNvPr id="73" name="Text 39">
                <a:extLst>
                  <a:ext uri="{FF2B5EF4-FFF2-40B4-BE49-F238E27FC236}">
                    <a16:creationId xmlns:a16="http://schemas.microsoft.com/office/drawing/2014/main" id="{70976A8A-C50F-1EF2-740E-318BE4966574}"/>
                  </a:ext>
                </a:extLst>
              </p:cNvPr>
              <p:cNvSpPr/>
              <p:nvPr/>
            </p:nvSpPr>
            <p:spPr>
              <a:xfrm>
                <a:off x="5420106"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95.5%</a:t>
                </a:r>
                <a:endParaRPr lang="en-US" sz="3600" dirty="0"/>
              </a:p>
            </p:txBody>
          </p:sp>
          <p:sp>
            <p:nvSpPr>
              <p:cNvPr id="74" name="Text 40">
                <a:extLst>
                  <a:ext uri="{FF2B5EF4-FFF2-40B4-BE49-F238E27FC236}">
                    <a16:creationId xmlns:a16="http://schemas.microsoft.com/office/drawing/2014/main" id="{77E07109-13DF-2F51-632B-95AF77CE7477}"/>
                  </a:ext>
                </a:extLst>
              </p:cNvPr>
              <p:cNvSpPr/>
              <p:nvPr/>
            </p:nvSpPr>
            <p:spPr>
              <a:xfrm>
                <a:off x="5420106"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SYCL-CTS</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on Arm</a:t>
                </a:r>
                <a:endParaRPr lang="en-US" sz="1000" dirty="0"/>
              </a:p>
            </p:txBody>
          </p:sp>
        </p:grpSp>
      </p:grpSp>
      <p:grpSp>
        <p:nvGrpSpPr>
          <p:cNvPr id="76" name="Group 75">
            <a:extLst>
              <a:ext uri="{FF2B5EF4-FFF2-40B4-BE49-F238E27FC236}">
                <a16:creationId xmlns:a16="http://schemas.microsoft.com/office/drawing/2014/main" id="{8EE08EB3-C61F-A58E-382E-3304FDF59AC1}"/>
              </a:ext>
            </a:extLst>
          </p:cNvPr>
          <p:cNvGrpSpPr/>
          <p:nvPr/>
        </p:nvGrpSpPr>
        <p:grpSpPr>
          <a:xfrm>
            <a:off x="502920" y="8581644"/>
            <a:ext cx="6556248" cy="1916442"/>
            <a:chOff x="502920" y="8581644"/>
            <a:chExt cx="6556248" cy="1916442"/>
          </a:xfrm>
        </p:grpSpPr>
        <p:sp>
          <p:nvSpPr>
            <p:cNvPr id="77" name="Shape 22">
              <a:extLst>
                <a:ext uri="{FF2B5EF4-FFF2-40B4-BE49-F238E27FC236}">
                  <a16:creationId xmlns:a16="http://schemas.microsoft.com/office/drawing/2014/main" id="{F4A8AA21-F592-E817-F68E-9E79E71DF0D7}"/>
                </a:ext>
              </a:extLst>
            </p:cNvPr>
            <p:cNvSpPr/>
            <p:nvPr/>
          </p:nvSpPr>
          <p:spPr>
            <a:xfrm>
              <a:off x="502920" y="8581644"/>
              <a:ext cx="6556248" cy="1515393"/>
            </a:xfrm>
            <a:prstGeom prst="roundRect">
              <a:avLst>
                <a:gd name="adj" fmla="val 10870"/>
              </a:avLst>
            </a:prstGeom>
            <a:solidFill>
              <a:srgbClr val="E7EFF1"/>
            </a:solidFill>
            <a:ln/>
          </p:spPr>
          <p:txBody>
            <a:bodyPr/>
            <a:lstStyle/>
            <a:p>
              <a:endParaRPr lang="en-US"/>
            </a:p>
          </p:txBody>
        </p:sp>
        <p:sp>
          <p:nvSpPr>
            <p:cNvPr id="78" name="Text 23">
              <a:extLst>
                <a:ext uri="{FF2B5EF4-FFF2-40B4-BE49-F238E27FC236}">
                  <a16:creationId xmlns:a16="http://schemas.microsoft.com/office/drawing/2014/main" id="{C7072C7E-E454-67DC-A2CA-B4002016BBA6}"/>
                </a:ext>
              </a:extLst>
            </p:cNvPr>
            <p:cNvSpPr/>
            <p:nvPr/>
          </p:nvSpPr>
          <p:spPr>
            <a:xfrm>
              <a:off x="772267" y="8619194"/>
              <a:ext cx="1554480" cy="310896"/>
            </a:xfrm>
            <a:prstGeom prst="rect">
              <a:avLst/>
            </a:prstGeom>
            <a:noFill/>
            <a:ln/>
          </p:spPr>
          <p:txBody>
            <a:bodyPr wrap="square" lIns="0" tIns="0" rIns="0" bIns="0" rtlCol="0" anchor="ctr"/>
            <a:lstStyle/>
            <a:p>
              <a:pPr marL="0" indent="0">
                <a:buNone/>
              </a:pPr>
              <a:r>
                <a:rPr lang="en-US" sz="1600" b="1" dirty="0">
                  <a:solidFill>
                    <a:srgbClr val="15616D"/>
                  </a:solidFill>
                  <a:latin typeface="Nunito" pitchFamily="34" charset="0"/>
                  <a:ea typeface="Nunito" pitchFamily="34" charset="-122"/>
                  <a:cs typeface="Nunito" pitchFamily="34" charset="-120"/>
                </a:rPr>
                <a:t>Resources</a:t>
              </a:r>
              <a:endParaRPr lang="en-US" sz="1600" dirty="0"/>
            </a:p>
          </p:txBody>
        </p:sp>
        <p:sp>
          <p:nvSpPr>
            <p:cNvPr id="79" name="Text 39">
              <a:extLst>
                <a:ext uri="{FF2B5EF4-FFF2-40B4-BE49-F238E27FC236}">
                  <a16:creationId xmlns:a16="http://schemas.microsoft.com/office/drawing/2014/main" id="{E10B23E6-EB66-C14F-C7E2-CA7F6D069394}"/>
                </a:ext>
              </a:extLst>
            </p:cNvPr>
            <p:cNvSpPr/>
            <p:nvPr/>
          </p:nvSpPr>
          <p:spPr>
            <a:xfrm>
              <a:off x="502920" y="10223766"/>
              <a:ext cx="4114800" cy="274320"/>
            </a:xfrm>
            <a:prstGeom prst="rect">
              <a:avLst/>
            </a:prstGeom>
            <a:noFill/>
            <a:ln/>
          </p:spPr>
          <p:txBody>
            <a:bodyPr wrap="square" lIns="0" tIns="0" rIns="0" bIns="0" rtlCol="0" anchor="ctr"/>
            <a:lstStyle/>
            <a:p>
              <a:pPr marL="0" indent="0">
                <a:buNone/>
              </a:pPr>
              <a:r>
                <a:rPr lang="en-US" sz="950" dirty="0">
                  <a:solidFill>
                    <a:srgbClr val="0C3B43"/>
                  </a:solidFill>
                  <a:latin typeface="Nunito" pitchFamily="34" charset="0"/>
                  <a:ea typeface="Nunito" pitchFamily="34" charset="-122"/>
                  <a:cs typeface="Nunito" pitchFamily="34" charset="-120"/>
                </a:rPr>
                <a:t>Horizon Europe  ·  Grant Agreement No 101092850</a:t>
              </a:r>
              <a:endParaRPr lang="en-US" sz="950" dirty="0">
                <a:solidFill>
                  <a:srgbClr val="0C3B43"/>
                </a:solidFill>
              </a:endParaRPr>
            </a:p>
          </p:txBody>
        </p:sp>
        <p:sp>
          <p:nvSpPr>
            <p:cNvPr id="80" name="Text 40">
              <a:extLst>
                <a:ext uri="{FF2B5EF4-FFF2-40B4-BE49-F238E27FC236}">
                  <a16:creationId xmlns:a16="http://schemas.microsoft.com/office/drawing/2014/main" id="{3C36EFBF-FB4B-CC11-AEB0-8DDF5E882366}"/>
                </a:ext>
              </a:extLst>
            </p:cNvPr>
            <p:cNvSpPr/>
            <p:nvPr/>
          </p:nvSpPr>
          <p:spPr>
            <a:xfrm>
              <a:off x="4681728" y="10223766"/>
              <a:ext cx="2377440" cy="274320"/>
            </a:xfrm>
            <a:prstGeom prst="rect">
              <a:avLst/>
            </a:prstGeom>
            <a:noFill/>
            <a:ln/>
          </p:spPr>
          <p:txBody>
            <a:bodyPr wrap="square" lIns="0" tIns="0" rIns="0" bIns="0" rtlCol="0" anchor="ctr"/>
            <a:lstStyle/>
            <a:p>
              <a:pPr marL="0" indent="0" algn="r">
                <a:buNone/>
              </a:pPr>
              <a:r>
                <a:rPr lang="en-US" sz="1200" b="1" dirty="0">
                  <a:solidFill>
                    <a:srgbClr val="0C3B43"/>
                  </a:solidFill>
                  <a:latin typeface="Nunito" pitchFamily="34" charset="0"/>
                  <a:ea typeface="Nunito" pitchFamily="34" charset="-122"/>
                  <a:cs typeface="Nunito" pitchFamily="34" charset="-120"/>
                </a:rPr>
                <a:t>aero-project.eu</a:t>
              </a:r>
              <a:endParaRPr lang="en-US" sz="1200" dirty="0">
                <a:solidFill>
                  <a:srgbClr val="0C3B43"/>
                </a:solidFill>
              </a:endParaRPr>
            </a:p>
          </p:txBody>
        </p:sp>
        <p:pic>
          <p:nvPicPr>
            <p:cNvPr id="81" name="Google Shape;39;p1">
              <a:extLst>
                <a:ext uri="{FF2B5EF4-FFF2-40B4-BE49-F238E27FC236}">
                  <a16:creationId xmlns:a16="http://schemas.microsoft.com/office/drawing/2014/main" id="{2C9B93C8-774D-3433-7E0F-95F72FFA1F7B}"/>
                </a:ext>
              </a:extLst>
            </p:cNvPr>
            <p:cNvPicPr preferRelativeResize="0"/>
            <p:nvPr/>
          </p:nvPicPr>
          <p:blipFill rotWithShape="1">
            <a:blip r:embed="rId3">
              <a:alphaModFix/>
            </a:blip>
            <a:srcRect/>
            <a:stretch/>
          </p:blipFill>
          <p:spPr>
            <a:xfrm>
              <a:off x="788333" y="8936294"/>
              <a:ext cx="1068235" cy="1068235"/>
            </a:xfrm>
            <a:prstGeom prst="rect">
              <a:avLst/>
            </a:prstGeom>
            <a:noFill/>
            <a:ln>
              <a:noFill/>
            </a:ln>
          </p:spPr>
        </p:pic>
        <p:pic>
          <p:nvPicPr>
            <p:cNvPr id="82" name="Google Shape;40;p1">
              <a:extLst>
                <a:ext uri="{FF2B5EF4-FFF2-40B4-BE49-F238E27FC236}">
                  <a16:creationId xmlns:a16="http://schemas.microsoft.com/office/drawing/2014/main" id="{DFC25C14-80C5-3412-8768-1BD1B1511BB9}"/>
                </a:ext>
              </a:extLst>
            </p:cNvPr>
            <p:cNvPicPr preferRelativeResize="0"/>
            <p:nvPr/>
          </p:nvPicPr>
          <p:blipFill rotWithShape="1">
            <a:blip r:embed="rId4">
              <a:alphaModFix/>
            </a:blip>
            <a:srcRect/>
            <a:stretch/>
          </p:blipFill>
          <p:spPr>
            <a:xfrm>
              <a:off x="3246925" y="8930726"/>
              <a:ext cx="1068237" cy="1068237"/>
            </a:xfrm>
            <a:prstGeom prst="rect">
              <a:avLst/>
            </a:prstGeom>
            <a:noFill/>
            <a:ln>
              <a:noFill/>
            </a:ln>
          </p:spPr>
        </p:pic>
        <p:pic>
          <p:nvPicPr>
            <p:cNvPr id="83" name="Google Shape;41;p1">
              <a:extLst>
                <a:ext uri="{FF2B5EF4-FFF2-40B4-BE49-F238E27FC236}">
                  <a16:creationId xmlns:a16="http://schemas.microsoft.com/office/drawing/2014/main" id="{2EBC77EC-41C8-DDF4-AF49-AFA943F40962}"/>
                </a:ext>
              </a:extLst>
            </p:cNvPr>
            <p:cNvPicPr preferRelativeResize="0"/>
            <p:nvPr/>
          </p:nvPicPr>
          <p:blipFill rotWithShape="1">
            <a:blip r:embed="rId5">
              <a:alphaModFix/>
            </a:blip>
            <a:srcRect/>
            <a:stretch/>
          </p:blipFill>
          <p:spPr>
            <a:xfrm>
              <a:off x="5532120" y="8938499"/>
              <a:ext cx="1068236" cy="1068236"/>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438912"/>
            <a:ext cx="6556248" cy="502920"/>
          </a:xfrm>
          <a:prstGeom prst="rect">
            <a:avLst/>
          </a:prstGeom>
          <a:noFill/>
          <a:ln/>
        </p:spPr>
        <p:txBody>
          <a:bodyPr wrap="square" lIns="0" tIns="0" rIns="0" bIns="0" rtlCol="0" anchor="ctr"/>
          <a:lstStyle/>
          <a:p>
            <a:pPr marL="0" indent="0">
              <a:buNone/>
            </a:pPr>
            <a:r>
              <a:rPr lang="en-US" sz="2700" b="1" dirty="0">
                <a:solidFill>
                  <a:srgbClr val="15616D"/>
                </a:solidFill>
                <a:latin typeface="Nunito" pitchFamily="34" charset="0"/>
                <a:ea typeface="Nunito" pitchFamily="34" charset="-122"/>
                <a:cs typeface="Nunito" pitchFamily="34" charset="-120"/>
              </a:rPr>
              <a:t>EU Cloud Services &amp; Orchestration</a:t>
            </a:r>
            <a:endParaRPr lang="en-US" sz="2700" dirty="0"/>
          </a:p>
        </p:txBody>
      </p:sp>
      <p:sp>
        <p:nvSpPr>
          <p:cNvPr id="3" name="Text 1"/>
          <p:cNvSpPr/>
          <p:nvPr/>
        </p:nvSpPr>
        <p:spPr>
          <a:xfrm>
            <a:off x="502920" y="960120"/>
            <a:ext cx="6556248" cy="365760"/>
          </a:xfrm>
          <a:prstGeom prst="rect">
            <a:avLst/>
          </a:prstGeom>
          <a:noFill/>
          <a:ln/>
        </p:spPr>
        <p:txBody>
          <a:bodyPr wrap="square" lIns="0" tIns="0" rIns="0" bIns="0" rtlCol="0" anchor="ctr"/>
          <a:lstStyle/>
          <a:p>
            <a:pPr marL="0" indent="0">
              <a:buNone/>
            </a:pPr>
            <a:r>
              <a:rPr lang="en-US" sz="1250" i="1" dirty="0">
                <a:solidFill>
                  <a:srgbClr val="808080"/>
                </a:solidFill>
                <a:latin typeface="Nunito" pitchFamily="34" charset="0"/>
                <a:ea typeface="Nunito" pitchFamily="34" charset="-122"/>
                <a:cs typeface="Nunito" pitchFamily="34" charset="-120"/>
              </a:rPr>
              <a:t>The WP5 components for heterogeneous serverless &amp; orchestration - and their results.</a:t>
            </a:r>
            <a:endParaRPr lang="en-US" sz="1250" dirty="0"/>
          </a:p>
        </p:txBody>
      </p:sp>
      <p:sp>
        <p:nvSpPr>
          <p:cNvPr id="4" name="Shape 2"/>
          <p:cNvSpPr/>
          <p:nvPr/>
        </p:nvSpPr>
        <p:spPr>
          <a:xfrm>
            <a:off x="502920" y="1517904"/>
            <a:ext cx="6556248" cy="1321308"/>
          </a:xfrm>
          <a:prstGeom prst="roundRect">
            <a:avLst>
              <a:gd name="adj" fmla="val 4844"/>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5" name="Shape 3"/>
          <p:cNvSpPr/>
          <p:nvPr/>
        </p:nvSpPr>
        <p:spPr>
          <a:xfrm>
            <a:off x="704088" y="1789938"/>
            <a:ext cx="137160" cy="137160"/>
          </a:xfrm>
          <a:prstGeom prst="roundRect">
            <a:avLst>
              <a:gd name="adj" fmla="val 23333"/>
            </a:avLst>
          </a:prstGeom>
          <a:solidFill>
            <a:srgbClr val="35FE69"/>
          </a:solidFill>
          <a:ln/>
        </p:spPr>
        <p:txBody>
          <a:bodyPr/>
          <a:lstStyle/>
          <a:p>
            <a:endParaRPr lang="en-US"/>
          </a:p>
        </p:txBody>
      </p:sp>
      <p:sp>
        <p:nvSpPr>
          <p:cNvPr id="6" name="Text 4"/>
          <p:cNvSpPr/>
          <p:nvPr/>
        </p:nvSpPr>
        <p:spPr>
          <a:xfrm>
            <a:off x="923544" y="1744218"/>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Maestro</a:t>
            </a:r>
            <a:endParaRPr lang="en-US" sz="1300" dirty="0"/>
          </a:p>
        </p:txBody>
      </p:sp>
      <p:sp>
        <p:nvSpPr>
          <p:cNvPr id="7" name="Text 5"/>
          <p:cNvSpPr/>
          <p:nvPr/>
        </p:nvSpPr>
        <p:spPr>
          <a:xfrm>
            <a:off x="923544" y="2018538"/>
            <a:ext cx="5989320" cy="36576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Kubernetes-native orchestration, extended for heterogeneous hardware, serverless and Firecracker microVMs.</a:t>
            </a:r>
            <a:endParaRPr lang="en-US" sz="950" dirty="0"/>
          </a:p>
        </p:txBody>
      </p:sp>
      <p:sp>
        <p:nvSpPr>
          <p:cNvPr id="8" name="Text 6"/>
          <p:cNvSpPr/>
          <p:nvPr/>
        </p:nvSpPr>
        <p:spPr>
          <a:xfrm>
            <a:off x="923544" y="2384298"/>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Validated on GH200 (Arm) cluster + RISC-V k3s edge</a:t>
            </a:r>
            <a:endParaRPr lang="en-US" sz="980" dirty="0"/>
          </a:p>
        </p:txBody>
      </p:sp>
      <p:sp>
        <p:nvSpPr>
          <p:cNvPr id="9" name="Shape 7"/>
          <p:cNvSpPr/>
          <p:nvPr/>
        </p:nvSpPr>
        <p:spPr>
          <a:xfrm>
            <a:off x="502920" y="2967228"/>
            <a:ext cx="6556248" cy="1321308"/>
          </a:xfrm>
          <a:prstGeom prst="roundRect">
            <a:avLst>
              <a:gd name="adj" fmla="val 4844"/>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10" name="Shape 8"/>
          <p:cNvSpPr/>
          <p:nvPr/>
        </p:nvSpPr>
        <p:spPr>
          <a:xfrm>
            <a:off x="704088" y="3239262"/>
            <a:ext cx="137160" cy="137160"/>
          </a:xfrm>
          <a:prstGeom prst="roundRect">
            <a:avLst>
              <a:gd name="adj" fmla="val 23333"/>
            </a:avLst>
          </a:prstGeom>
          <a:solidFill>
            <a:srgbClr val="35FE69"/>
          </a:solidFill>
          <a:ln/>
        </p:spPr>
        <p:txBody>
          <a:bodyPr/>
          <a:lstStyle/>
          <a:p>
            <a:endParaRPr lang="en-US"/>
          </a:p>
        </p:txBody>
      </p:sp>
      <p:sp>
        <p:nvSpPr>
          <p:cNvPr id="11" name="Text 9"/>
          <p:cNvSpPr/>
          <p:nvPr/>
        </p:nvSpPr>
        <p:spPr>
          <a:xfrm>
            <a:off x="923544" y="3193542"/>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Knative Serverless Controller</a:t>
            </a:r>
            <a:endParaRPr lang="en-US" sz="1300" dirty="0"/>
          </a:p>
        </p:txBody>
      </p:sp>
      <p:sp>
        <p:nvSpPr>
          <p:cNvPr id="12" name="Text 10"/>
          <p:cNvSpPr/>
          <p:nvPr/>
        </p:nvSpPr>
        <p:spPr>
          <a:xfrm>
            <a:off x="923544" y="3467862"/>
            <a:ext cx="5989320" cy="36576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Migrated from JVM to Quarkus native for lightweight, fast and predictable serverless control.</a:t>
            </a:r>
            <a:endParaRPr lang="en-US" sz="950" dirty="0"/>
          </a:p>
        </p:txBody>
      </p:sp>
      <p:sp>
        <p:nvSpPr>
          <p:cNvPr id="13" name="Text 11"/>
          <p:cNvSpPr/>
          <p:nvPr/>
        </p:nvSpPr>
        <p:spPr>
          <a:xfrm>
            <a:off x="923544" y="3833622"/>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32× faster startup (63.7 ms)  ·  image 519 → 214 MB</a:t>
            </a:r>
            <a:endParaRPr lang="en-US" sz="980" dirty="0"/>
          </a:p>
        </p:txBody>
      </p:sp>
      <p:sp>
        <p:nvSpPr>
          <p:cNvPr id="14" name="Shape 12"/>
          <p:cNvSpPr/>
          <p:nvPr/>
        </p:nvSpPr>
        <p:spPr>
          <a:xfrm>
            <a:off x="502920" y="4416552"/>
            <a:ext cx="6556248" cy="1321308"/>
          </a:xfrm>
          <a:prstGeom prst="roundRect">
            <a:avLst>
              <a:gd name="adj" fmla="val 4844"/>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15" name="Shape 13"/>
          <p:cNvSpPr/>
          <p:nvPr/>
        </p:nvSpPr>
        <p:spPr>
          <a:xfrm>
            <a:off x="704088" y="4688586"/>
            <a:ext cx="137160" cy="137160"/>
          </a:xfrm>
          <a:prstGeom prst="roundRect">
            <a:avLst>
              <a:gd name="adj" fmla="val 23333"/>
            </a:avLst>
          </a:prstGeom>
          <a:solidFill>
            <a:srgbClr val="35FE69"/>
          </a:solidFill>
          <a:ln/>
        </p:spPr>
        <p:txBody>
          <a:bodyPr/>
          <a:lstStyle/>
          <a:p>
            <a:endParaRPr lang="en-US"/>
          </a:p>
        </p:txBody>
      </p:sp>
      <p:sp>
        <p:nvSpPr>
          <p:cNvPr id="16" name="Text 14"/>
          <p:cNvSpPr/>
          <p:nvPr/>
        </p:nvSpPr>
        <p:spPr>
          <a:xfrm>
            <a:off x="923544" y="4642866"/>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FaaSCell</a:t>
            </a:r>
            <a:endParaRPr lang="en-US" sz="1300" dirty="0"/>
          </a:p>
        </p:txBody>
      </p:sp>
      <p:sp>
        <p:nvSpPr>
          <p:cNvPr id="17" name="Text 15"/>
          <p:cNvSpPr/>
          <p:nvPr/>
        </p:nvSpPr>
        <p:spPr>
          <a:xfrm>
            <a:off x="923544" y="4917186"/>
            <a:ext cx="5989320" cy="36576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Firecracker snapshot-aware FaaS substrate developed in Rust that makes snapshotting a first-class orchestration concern (QoSnap).</a:t>
            </a:r>
            <a:endParaRPr lang="en-US" sz="950" dirty="0"/>
          </a:p>
        </p:txBody>
      </p:sp>
      <p:sp>
        <p:nvSpPr>
          <p:cNvPr id="18" name="Text 16"/>
          <p:cNvSpPr/>
          <p:nvPr/>
        </p:nvSpPr>
        <p:spPr>
          <a:xfrm>
            <a:off x="923544" y="5282946"/>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&gt;99% of functions meet a 6× SLO at far lower memory</a:t>
            </a:r>
            <a:endParaRPr lang="en-US" sz="980" dirty="0"/>
          </a:p>
        </p:txBody>
      </p:sp>
      <p:sp>
        <p:nvSpPr>
          <p:cNvPr id="19" name="Shape 17"/>
          <p:cNvSpPr/>
          <p:nvPr/>
        </p:nvSpPr>
        <p:spPr>
          <a:xfrm>
            <a:off x="502920" y="5865876"/>
            <a:ext cx="6556248" cy="1321308"/>
          </a:xfrm>
          <a:prstGeom prst="roundRect">
            <a:avLst>
              <a:gd name="adj" fmla="val 4844"/>
            </a:avLst>
          </a:prstGeom>
          <a:solidFill>
            <a:srgbClr val="FFFFFF"/>
          </a:solidFill>
          <a:ln w="12700">
            <a:solidFill>
              <a:srgbClr val="D0DFE2"/>
            </a:solidFill>
            <a:prstDash val="solid"/>
          </a:ln>
          <a:effectLst>
            <a:outerShdw blurRad="63500" dist="25400" dir="5400000" algn="bl" rotWithShape="0">
              <a:srgbClr val="000000">
                <a:alpha val="8000"/>
              </a:srgbClr>
            </a:outerShdw>
          </a:effectLst>
        </p:spPr>
        <p:txBody>
          <a:bodyPr/>
          <a:lstStyle/>
          <a:p>
            <a:endParaRPr lang="en-US"/>
          </a:p>
        </p:txBody>
      </p:sp>
      <p:sp>
        <p:nvSpPr>
          <p:cNvPr id="20" name="Shape 18"/>
          <p:cNvSpPr/>
          <p:nvPr/>
        </p:nvSpPr>
        <p:spPr>
          <a:xfrm>
            <a:off x="704088" y="6137910"/>
            <a:ext cx="137160" cy="137160"/>
          </a:xfrm>
          <a:prstGeom prst="roundRect">
            <a:avLst>
              <a:gd name="adj" fmla="val 23333"/>
            </a:avLst>
          </a:prstGeom>
          <a:solidFill>
            <a:srgbClr val="35FE69"/>
          </a:solidFill>
          <a:ln/>
        </p:spPr>
        <p:txBody>
          <a:bodyPr/>
          <a:lstStyle/>
          <a:p>
            <a:endParaRPr lang="en-US"/>
          </a:p>
        </p:txBody>
      </p:sp>
      <p:sp>
        <p:nvSpPr>
          <p:cNvPr id="21" name="Text 19"/>
          <p:cNvSpPr/>
          <p:nvPr/>
        </p:nvSpPr>
        <p:spPr>
          <a:xfrm>
            <a:off x="923544" y="6092190"/>
            <a:ext cx="5897880" cy="256032"/>
          </a:xfrm>
          <a:prstGeom prst="rect">
            <a:avLst/>
          </a:prstGeom>
          <a:noFill/>
          <a:ln/>
        </p:spPr>
        <p:txBody>
          <a:bodyPr wrap="square" lIns="0" tIns="0" rIns="0" bIns="0" rtlCol="0" anchor="ctr"/>
          <a:lstStyle/>
          <a:p>
            <a:pPr marL="0" indent="0">
              <a:buNone/>
            </a:pPr>
            <a:r>
              <a:rPr lang="en-US" sz="1300" b="1" dirty="0">
                <a:solidFill>
                  <a:srgbClr val="353535"/>
                </a:solidFill>
                <a:latin typeface="Nunito" pitchFamily="34" charset="0"/>
                <a:ea typeface="Nunito" pitchFamily="34" charset="-122"/>
                <a:cs typeface="Nunito" pitchFamily="34" charset="-120"/>
              </a:rPr>
              <a:t>SnapBPF</a:t>
            </a:r>
            <a:endParaRPr lang="en-US" sz="1300" dirty="0"/>
          </a:p>
        </p:txBody>
      </p:sp>
      <p:sp>
        <p:nvSpPr>
          <p:cNvPr id="22" name="Text 20"/>
          <p:cNvSpPr/>
          <p:nvPr/>
        </p:nvSpPr>
        <p:spPr>
          <a:xfrm>
            <a:off x="923544" y="6366510"/>
            <a:ext cx="5989320" cy="365760"/>
          </a:xfrm>
          <a:prstGeom prst="rect">
            <a:avLst/>
          </a:prstGeom>
          <a:noFill/>
          <a:ln/>
        </p:spPr>
        <p:txBody>
          <a:bodyPr wrap="square" lIns="0" tIns="0" rIns="0" bIns="0" rtlCol="0" anchor="t"/>
          <a:lstStyle/>
          <a:p>
            <a:pPr marL="0" indent="0">
              <a:lnSpc>
                <a:spcPct val="105000"/>
              </a:lnSpc>
              <a:buNone/>
            </a:pPr>
            <a:r>
              <a:rPr lang="en-US" sz="950" dirty="0">
                <a:solidFill>
                  <a:srgbClr val="808080"/>
                </a:solidFill>
                <a:latin typeface="Nunito" pitchFamily="34" charset="0"/>
                <a:ea typeface="Nunito" pitchFamily="34" charset="-122"/>
                <a:cs typeface="Nunito" pitchFamily="34" charset="-120"/>
              </a:rPr>
              <a:t>eBPF snapshot-prefetching that captures and prefetches function working sets in kernel space.</a:t>
            </a:r>
            <a:endParaRPr lang="en-US" sz="950" dirty="0"/>
          </a:p>
        </p:txBody>
      </p:sp>
      <p:sp>
        <p:nvSpPr>
          <p:cNvPr id="23" name="Text 21"/>
          <p:cNvSpPr/>
          <p:nvPr/>
        </p:nvSpPr>
        <p:spPr>
          <a:xfrm>
            <a:off x="923544" y="6732270"/>
            <a:ext cx="5989320" cy="219456"/>
          </a:xfrm>
          <a:prstGeom prst="rect">
            <a:avLst/>
          </a:prstGeom>
          <a:noFill/>
          <a:ln/>
        </p:spPr>
        <p:txBody>
          <a:bodyPr wrap="square" lIns="0" tIns="0" rIns="0" bIns="0" rtlCol="0" anchor="ctr"/>
          <a:lstStyle/>
          <a:p>
            <a:pPr marL="0" indent="0">
              <a:buNone/>
            </a:pPr>
            <a:r>
              <a:rPr lang="en-US" sz="980" b="1" dirty="0">
                <a:solidFill>
                  <a:srgbClr val="35FE69"/>
                </a:solidFill>
                <a:latin typeface="Nunito" pitchFamily="34" charset="0"/>
                <a:ea typeface="Nunito" pitchFamily="34" charset="-122"/>
                <a:cs typeface="Nunito" pitchFamily="34" charset="-120"/>
              </a:rPr>
              <a:t>▸  </a:t>
            </a:r>
            <a:r>
              <a:rPr lang="en-US" sz="980" b="1" dirty="0">
                <a:solidFill>
                  <a:srgbClr val="15616D"/>
                </a:solidFill>
                <a:latin typeface="Nunito" pitchFamily="34" charset="0"/>
                <a:ea typeface="Nunito" pitchFamily="34" charset="-122"/>
                <a:cs typeface="Nunito" pitchFamily="34" charset="-120"/>
              </a:rPr>
              <a:t>Beats REAP &amp; FaaSnap  ·  ported to Arm Neoverse V2</a:t>
            </a:r>
            <a:endParaRPr lang="en-US" sz="980" dirty="0"/>
          </a:p>
        </p:txBody>
      </p:sp>
      <p:grpSp>
        <p:nvGrpSpPr>
          <p:cNvPr id="57" name="Group 56">
            <a:extLst>
              <a:ext uri="{FF2B5EF4-FFF2-40B4-BE49-F238E27FC236}">
                <a16:creationId xmlns:a16="http://schemas.microsoft.com/office/drawing/2014/main" id="{D077C463-094C-9897-0B60-F73A1058F894}"/>
              </a:ext>
            </a:extLst>
          </p:cNvPr>
          <p:cNvGrpSpPr/>
          <p:nvPr/>
        </p:nvGrpSpPr>
        <p:grpSpPr>
          <a:xfrm>
            <a:off x="502920" y="7315200"/>
            <a:ext cx="6556248" cy="1138428"/>
            <a:chOff x="502920" y="8340101"/>
            <a:chExt cx="6556248" cy="1138428"/>
          </a:xfrm>
        </p:grpSpPr>
        <p:sp>
          <p:nvSpPr>
            <p:cNvPr id="38" name="Shape 54">
              <a:extLst>
                <a:ext uri="{FF2B5EF4-FFF2-40B4-BE49-F238E27FC236}">
                  <a16:creationId xmlns:a16="http://schemas.microsoft.com/office/drawing/2014/main" id="{78C66FB7-6087-44D2-3B8A-3867E66BA3E9}"/>
                </a:ext>
              </a:extLst>
            </p:cNvPr>
            <p:cNvSpPr/>
            <p:nvPr/>
          </p:nvSpPr>
          <p:spPr>
            <a:xfrm>
              <a:off x="502920" y="8340101"/>
              <a:ext cx="6556248" cy="1138428"/>
            </a:xfrm>
            <a:prstGeom prst="roundRect">
              <a:avLst>
                <a:gd name="adj" fmla="val 10870"/>
              </a:avLst>
            </a:prstGeom>
            <a:solidFill>
              <a:srgbClr val="0C3B43"/>
            </a:solidFill>
            <a:ln/>
          </p:spPr>
          <p:txBody>
            <a:bodyPr/>
            <a:lstStyle/>
            <a:p>
              <a:endParaRPr lang="en-US"/>
            </a:p>
          </p:txBody>
        </p:sp>
        <p:grpSp>
          <p:nvGrpSpPr>
            <p:cNvPr id="56" name="Group 55">
              <a:extLst>
                <a:ext uri="{FF2B5EF4-FFF2-40B4-BE49-F238E27FC236}">
                  <a16:creationId xmlns:a16="http://schemas.microsoft.com/office/drawing/2014/main" id="{0FDA8253-8299-27C8-055E-C03BCAAC29AC}"/>
                </a:ext>
              </a:extLst>
            </p:cNvPr>
            <p:cNvGrpSpPr/>
            <p:nvPr/>
          </p:nvGrpSpPr>
          <p:grpSpPr>
            <a:xfrm>
              <a:off x="502920" y="8394192"/>
              <a:ext cx="6556248" cy="1024128"/>
              <a:chOff x="502920" y="8814816"/>
              <a:chExt cx="6556248" cy="1024128"/>
            </a:xfrm>
          </p:grpSpPr>
          <p:sp>
            <p:nvSpPr>
              <p:cNvPr id="48" name="Text 33">
                <a:extLst>
                  <a:ext uri="{FF2B5EF4-FFF2-40B4-BE49-F238E27FC236}">
                    <a16:creationId xmlns:a16="http://schemas.microsoft.com/office/drawing/2014/main" id="{B40C2EDF-4D32-17D0-78C4-3E072F631A5D}"/>
                  </a:ext>
                </a:extLst>
              </p:cNvPr>
              <p:cNvSpPr/>
              <p:nvPr/>
            </p:nvSpPr>
            <p:spPr>
              <a:xfrm>
                <a:off x="502920"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32×</a:t>
                </a:r>
                <a:endParaRPr lang="en-US" sz="3600" dirty="0"/>
              </a:p>
            </p:txBody>
          </p:sp>
          <p:sp>
            <p:nvSpPr>
              <p:cNvPr id="49" name="Text 34">
                <a:extLst>
                  <a:ext uri="{FF2B5EF4-FFF2-40B4-BE49-F238E27FC236}">
                    <a16:creationId xmlns:a16="http://schemas.microsoft.com/office/drawing/2014/main" id="{8D0C11A9-F30D-A14E-ECB6-3921E9344B8D}"/>
                  </a:ext>
                </a:extLst>
              </p:cNvPr>
              <p:cNvSpPr/>
              <p:nvPr/>
            </p:nvSpPr>
            <p:spPr>
              <a:xfrm>
                <a:off x="502920"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faster cold-start</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(native)</a:t>
                </a:r>
                <a:endParaRPr lang="en-US" sz="1000" dirty="0"/>
              </a:p>
            </p:txBody>
          </p:sp>
          <p:sp>
            <p:nvSpPr>
              <p:cNvPr id="50" name="Text 35">
                <a:extLst>
                  <a:ext uri="{FF2B5EF4-FFF2-40B4-BE49-F238E27FC236}">
                    <a16:creationId xmlns:a16="http://schemas.microsoft.com/office/drawing/2014/main" id="{D11723C5-0984-1CC4-D5C1-029838E4E284}"/>
                  </a:ext>
                </a:extLst>
              </p:cNvPr>
              <p:cNvSpPr/>
              <p:nvPr/>
            </p:nvSpPr>
            <p:spPr>
              <a:xfrm>
                <a:off x="2141982"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&gt;99%</a:t>
                </a:r>
                <a:endParaRPr lang="en-US" sz="3600" dirty="0"/>
              </a:p>
            </p:txBody>
          </p:sp>
          <p:sp>
            <p:nvSpPr>
              <p:cNvPr id="51" name="Text 36">
                <a:extLst>
                  <a:ext uri="{FF2B5EF4-FFF2-40B4-BE49-F238E27FC236}">
                    <a16:creationId xmlns:a16="http://schemas.microsoft.com/office/drawing/2014/main" id="{D51A7434-E551-AE63-989E-C8A6E3E5AE59}"/>
                  </a:ext>
                </a:extLst>
              </p:cNvPr>
              <p:cNvSpPr/>
              <p:nvPr/>
            </p:nvSpPr>
            <p:spPr>
              <a:xfrm>
                <a:off x="2141982"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meet 6× SLO</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(QoSnap)</a:t>
                </a:r>
                <a:endParaRPr lang="en-US" sz="1000" dirty="0"/>
              </a:p>
            </p:txBody>
          </p:sp>
          <p:sp>
            <p:nvSpPr>
              <p:cNvPr id="52" name="Text 37">
                <a:extLst>
                  <a:ext uri="{FF2B5EF4-FFF2-40B4-BE49-F238E27FC236}">
                    <a16:creationId xmlns:a16="http://schemas.microsoft.com/office/drawing/2014/main" id="{0CD24A46-4781-14BC-DB82-3C1802AC34C9}"/>
                  </a:ext>
                </a:extLst>
              </p:cNvPr>
              <p:cNvSpPr/>
              <p:nvPr/>
            </p:nvSpPr>
            <p:spPr>
              <a:xfrm>
                <a:off x="3781044" y="8814816"/>
                <a:ext cx="1639062" cy="548640"/>
              </a:xfrm>
              <a:prstGeom prst="rect">
                <a:avLst/>
              </a:prstGeom>
              <a:noFill/>
              <a:ln/>
            </p:spPr>
            <p:txBody>
              <a:bodyPr wrap="square" lIns="0" tIns="0" rIns="0" bIns="0" rtlCol="0" anchor="ctr"/>
              <a:lstStyle/>
              <a:p>
                <a:pPr marL="0" indent="0" algn="ctr">
                  <a:buNone/>
                </a:pPr>
                <a:r>
                  <a:rPr lang="en-US" sz="3600" b="1" dirty="0">
                    <a:solidFill>
                      <a:srgbClr val="35FE69"/>
                    </a:solidFill>
                    <a:latin typeface="Nunito" pitchFamily="34" charset="0"/>
                    <a:ea typeface="Nunito" pitchFamily="34" charset="-122"/>
                    <a:cs typeface="Nunito" pitchFamily="34" charset="-120"/>
                  </a:rPr>
                  <a:t>2.4×</a:t>
                </a:r>
                <a:endParaRPr lang="en-US" sz="3600" dirty="0"/>
              </a:p>
            </p:txBody>
          </p:sp>
          <p:sp>
            <p:nvSpPr>
              <p:cNvPr id="53" name="Text 38">
                <a:extLst>
                  <a:ext uri="{FF2B5EF4-FFF2-40B4-BE49-F238E27FC236}">
                    <a16:creationId xmlns:a16="http://schemas.microsoft.com/office/drawing/2014/main" id="{4D684A49-DAF9-63A0-66AB-B1C6AEADA0A8}"/>
                  </a:ext>
                </a:extLst>
              </p:cNvPr>
              <p:cNvSpPr/>
              <p:nvPr/>
            </p:nvSpPr>
            <p:spPr>
              <a:xfrm>
                <a:off x="3781044"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smaller image</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(214 MB)</a:t>
                </a:r>
                <a:endParaRPr lang="en-US" sz="1000" dirty="0"/>
              </a:p>
            </p:txBody>
          </p:sp>
          <p:sp>
            <p:nvSpPr>
              <p:cNvPr id="54" name="Text 39">
                <a:extLst>
                  <a:ext uri="{FF2B5EF4-FFF2-40B4-BE49-F238E27FC236}">
                    <a16:creationId xmlns:a16="http://schemas.microsoft.com/office/drawing/2014/main" id="{28DE7667-EB80-E78A-6365-61114F993FCD}"/>
                  </a:ext>
                </a:extLst>
              </p:cNvPr>
              <p:cNvSpPr/>
              <p:nvPr/>
            </p:nvSpPr>
            <p:spPr>
              <a:xfrm>
                <a:off x="5420106" y="8814816"/>
                <a:ext cx="1639062" cy="548640"/>
              </a:xfrm>
              <a:prstGeom prst="rect">
                <a:avLst/>
              </a:prstGeom>
              <a:noFill/>
              <a:ln/>
            </p:spPr>
            <p:txBody>
              <a:bodyPr wrap="square" lIns="0" tIns="0" rIns="0" bIns="0" rtlCol="0" anchor="ctr"/>
              <a:lstStyle/>
              <a:p>
                <a:pPr marL="0" indent="0" algn="ctr">
                  <a:buNone/>
                </a:pPr>
                <a:r>
                  <a:rPr lang="en-US" sz="2600" b="1" dirty="0">
                    <a:solidFill>
                      <a:srgbClr val="35FE69"/>
                    </a:solidFill>
                    <a:latin typeface="Nunito" pitchFamily="34" charset="0"/>
                    <a:ea typeface="Nunito" pitchFamily="34" charset="-122"/>
                    <a:cs typeface="Nunito" pitchFamily="34" charset="-120"/>
                  </a:rPr>
                  <a:t>RISC-V</a:t>
                </a:r>
                <a:endParaRPr lang="en-US" sz="2600" dirty="0"/>
              </a:p>
            </p:txBody>
          </p:sp>
          <p:sp>
            <p:nvSpPr>
              <p:cNvPr id="55" name="Text 40">
                <a:extLst>
                  <a:ext uri="{FF2B5EF4-FFF2-40B4-BE49-F238E27FC236}">
                    <a16:creationId xmlns:a16="http://schemas.microsoft.com/office/drawing/2014/main" id="{B8187CBA-67D5-3A2F-8BB6-91A35D6E97FC}"/>
                  </a:ext>
                </a:extLst>
              </p:cNvPr>
              <p:cNvSpPr/>
              <p:nvPr/>
            </p:nvSpPr>
            <p:spPr>
              <a:xfrm>
                <a:off x="5420106" y="9381744"/>
                <a:ext cx="1639062" cy="457200"/>
              </a:xfrm>
              <a:prstGeom prst="rect">
                <a:avLst/>
              </a:prstGeom>
              <a:noFill/>
              <a:ln/>
            </p:spPr>
            <p:txBody>
              <a:bodyPr wrap="square" lIns="0" tIns="0" rIns="0" bIns="0" rtlCol="0" anchor="ctr"/>
              <a:lstStyle/>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 Arm, validated</a:t>
                </a:r>
                <a:endParaRPr lang="en-US" sz="1000" dirty="0"/>
              </a:p>
              <a:p>
                <a:pPr marL="0" indent="0" algn="ctr">
                  <a:lnSpc>
                    <a:spcPct val="100000"/>
                  </a:lnSpc>
                  <a:buNone/>
                </a:pPr>
                <a:r>
                  <a:rPr lang="en-US" sz="1000" dirty="0">
                    <a:solidFill>
                      <a:srgbClr val="D0DFE2"/>
                    </a:solidFill>
                    <a:latin typeface="Nunito" pitchFamily="34" charset="0"/>
                    <a:ea typeface="Nunito" pitchFamily="34" charset="-122"/>
                    <a:cs typeface="Nunito" pitchFamily="34" charset="-120"/>
                  </a:rPr>
                  <a:t>at cloud &amp; edge</a:t>
                </a:r>
                <a:endParaRPr lang="en-US" sz="1000" dirty="0"/>
              </a:p>
            </p:txBody>
          </p:sp>
        </p:grpSp>
      </p:grpSp>
      <p:grpSp>
        <p:nvGrpSpPr>
          <p:cNvPr id="65" name="Group 64">
            <a:extLst>
              <a:ext uri="{FF2B5EF4-FFF2-40B4-BE49-F238E27FC236}">
                <a16:creationId xmlns:a16="http://schemas.microsoft.com/office/drawing/2014/main" id="{B506E35B-BD92-BB4D-08F4-C7CDA64D0D13}"/>
              </a:ext>
            </a:extLst>
          </p:cNvPr>
          <p:cNvGrpSpPr/>
          <p:nvPr/>
        </p:nvGrpSpPr>
        <p:grpSpPr>
          <a:xfrm>
            <a:off x="502920" y="8581644"/>
            <a:ext cx="6556248" cy="1916442"/>
            <a:chOff x="502920" y="8581644"/>
            <a:chExt cx="6556248" cy="1916442"/>
          </a:xfrm>
        </p:grpSpPr>
        <p:sp>
          <p:nvSpPr>
            <p:cNvPr id="24" name="Shape 22"/>
            <p:cNvSpPr/>
            <p:nvPr/>
          </p:nvSpPr>
          <p:spPr>
            <a:xfrm>
              <a:off x="502920" y="8581644"/>
              <a:ext cx="6556248" cy="1515393"/>
            </a:xfrm>
            <a:prstGeom prst="roundRect">
              <a:avLst>
                <a:gd name="adj" fmla="val 10870"/>
              </a:avLst>
            </a:prstGeom>
            <a:solidFill>
              <a:srgbClr val="E7EFF1"/>
            </a:solidFill>
            <a:ln/>
          </p:spPr>
          <p:txBody>
            <a:bodyPr/>
            <a:lstStyle/>
            <a:p>
              <a:endParaRPr lang="en-US"/>
            </a:p>
          </p:txBody>
        </p:sp>
        <p:sp>
          <p:nvSpPr>
            <p:cNvPr id="25" name="Text 23"/>
            <p:cNvSpPr/>
            <p:nvPr/>
          </p:nvSpPr>
          <p:spPr>
            <a:xfrm>
              <a:off x="772267" y="8619194"/>
              <a:ext cx="1554480" cy="310896"/>
            </a:xfrm>
            <a:prstGeom prst="rect">
              <a:avLst/>
            </a:prstGeom>
            <a:noFill/>
            <a:ln/>
          </p:spPr>
          <p:txBody>
            <a:bodyPr wrap="square" lIns="0" tIns="0" rIns="0" bIns="0" rtlCol="0" anchor="ctr"/>
            <a:lstStyle/>
            <a:p>
              <a:pPr marL="0" indent="0">
                <a:buNone/>
              </a:pPr>
              <a:r>
                <a:rPr lang="en-US" sz="1600" b="1" dirty="0">
                  <a:solidFill>
                    <a:srgbClr val="15616D"/>
                  </a:solidFill>
                  <a:latin typeface="Nunito" pitchFamily="34" charset="0"/>
                  <a:ea typeface="Nunito" pitchFamily="34" charset="-122"/>
                  <a:cs typeface="Nunito" pitchFamily="34" charset="-120"/>
                </a:rPr>
                <a:t>Resources</a:t>
              </a:r>
              <a:endParaRPr lang="en-US" sz="1600" dirty="0"/>
            </a:p>
          </p:txBody>
        </p:sp>
        <p:sp>
          <p:nvSpPr>
            <p:cNvPr id="60" name="Text 39">
              <a:extLst>
                <a:ext uri="{FF2B5EF4-FFF2-40B4-BE49-F238E27FC236}">
                  <a16:creationId xmlns:a16="http://schemas.microsoft.com/office/drawing/2014/main" id="{E842709B-819F-0CCB-EF06-C996C99A82A9}"/>
                </a:ext>
              </a:extLst>
            </p:cNvPr>
            <p:cNvSpPr/>
            <p:nvPr/>
          </p:nvSpPr>
          <p:spPr>
            <a:xfrm>
              <a:off x="502920" y="10223766"/>
              <a:ext cx="4114800" cy="274320"/>
            </a:xfrm>
            <a:prstGeom prst="rect">
              <a:avLst/>
            </a:prstGeom>
            <a:noFill/>
            <a:ln/>
          </p:spPr>
          <p:txBody>
            <a:bodyPr wrap="square" lIns="0" tIns="0" rIns="0" bIns="0" rtlCol="0" anchor="ctr"/>
            <a:lstStyle/>
            <a:p>
              <a:pPr marL="0" indent="0">
                <a:buNone/>
              </a:pPr>
              <a:r>
                <a:rPr lang="en-US" sz="950" dirty="0">
                  <a:solidFill>
                    <a:srgbClr val="0C3B43"/>
                  </a:solidFill>
                  <a:latin typeface="Nunito" pitchFamily="34" charset="0"/>
                  <a:ea typeface="Nunito" pitchFamily="34" charset="-122"/>
                  <a:cs typeface="Nunito" pitchFamily="34" charset="-120"/>
                </a:rPr>
                <a:t>Horizon Europe  ·  Grant Agreement No 101092850</a:t>
              </a:r>
              <a:endParaRPr lang="en-US" sz="950" dirty="0">
                <a:solidFill>
                  <a:srgbClr val="0C3B43"/>
                </a:solidFill>
              </a:endParaRPr>
            </a:p>
          </p:txBody>
        </p:sp>
        <p:sp>
          <p:nvSpPr>
            <p:cNvPr id="61" name="Text 40">
              <a:extLst>
                <a:ext uri="{FF2B5EF4-FFF2-40B4-BE49-F238E27FC236}">
                  <a16:creationId xmlns:a16="http://schemas.microsoft.com/office/drawing/2014/main" id="{53945F7E-0A10-96A2-6192-DD28E19A42D7}"/>
                </a:ext>
              </a:extLst>
            </p:cNvPr>
            <p:cNvSpPr/>
            <p:nvPr/>
          </p:nvSpPr>
          <p:spPr>
            <a:xfrm>
              <a:off x="4681728" y="10223766"/>
              <a:ext cx="2377440" cy="274320"/>
            </a:xfrm>
            <a:prstGeom prst="rect">
              <a:avLst/>
            </a:prstGeom>
            <a:noFill/>
            <a:ln/>
          </p:spPr>
          <p:txBody>
            <a:bodyPr wrap="square" lIns="0" tIns="0" rIns="0" bIns="0" rtlCol="0" anchor="ctr"/>
            <a:lstStyle/>
            <a:p>
              <a:pPr marL="0" indent="0" algn="r">
                <a:buNone/>
              </a:pPr>
              <a:r>
                <a:rPr lang="en-US" sz="1200" b="1" dirty="0">
                  <a:solidFill>
                    <a:srgbClr val="0C3B43"/>
                  </a:solidFill>
                  <a:latin typeface="Nunito" pitchFamily="34" charset="0"/>
                  <a:ea typeface="Nunito" pitchFamily="34" charset="-122"/>
                  <a:cs typeface="Nunito" pitchFamily="34" charset="-120"/>
                </a:rPr>
                <a:t>aero-project.eu</a:t>
              </a:r>
              <a:endParaRPr lang="en-US" sz="1200" dirty="0">
                <a:solidFill>
                  <a:srgbClr val="0C3B43"/>
                </a:solidFill>
              </a:endParaRPr>
            </a:p>
          </p:txBody>
        </p:sp>
        <p:pic>
          <p:nvPicPr>
            <p:cNvPr id="62" name="Google Shape;39;p1">
              <a:extLst>
                <a:ext uri="{FF2B5EF4-FFF2-40B4-BE49-F238E27FC236}">
                  <a16:creationId xmlns:a16="http://schemas.microsoft.com/office/drawing/2014/main" id="{D99FAEDC-E2ED-0066-A08C-FFCFD059C1DA}"/>
                </a:ext>
              </a:extLst>
            </p:cNvPr>
            <p:cNvPicPr preferRelativeResize="0"/>
            <p:nvPr/>
          </p:nvPicPr>
          <p:blipFill rotWithShape="1">
            <a:blip r:embed="rId3">
              <a:alphaModFix/>
            </a:blip>
            <a:srcRect/>
            <a:stretch/>
          </p:blipFill>
          <p:spPr>
            <a:xfrm>
              <a:off x="788333" y="8936294"/>
              <a:ext cx="1068235" cy="1068235"/>
            </a:xfrm>
            <a:prstGeom prst="rect">
              <a:avLst/>
            </a:prstGeom>
            <a:noFill/>
            <a:ln>
              <a:noFill/>
            </a:ln>
          </p:spPr>
        </p:pic>
        <p:pic>
          <p:nvPicPr>
            <p:cNvPr id="63" name="Google Shape;40;p1">
              <a:extLst>
                <a:ext uri="{FF2B5EF4-FFF2-40B4-BE49-F238E27FC236}">
                  <a16:creationId xmlns:a16="http://schemas.microsoft.com/office/drawing/2014/main" id="{7BF3F9C4-47EB-7B33-69EB-45678AEE6C90}"/>
                </a:ext>
              </a:extLst>
            </p:cNvPr>
            <p:cNvPicPr preferRelativeResize="0"/>
            <p:nvPr/>
          </p:nvPicPr>
          <p:blipFill rotWithShape="1">
            <a:blip r:embed="rId4">
              <a:alphaModFix/>
            </a:blip>
            <a:srcRect/>
            <a:stretch/>
          </p:blipFill>
          <p:spPr>
            <a:xfrm>
              <a:off x="3246925" y="8930726"/>
              <a:ext cx="1068237" cy="1068237"/>
            </a:xfrm>
            <a:prstGeom prst="rect">
              <a:avLst/>
            </a:prstGeom>
            <a:noFill/>
            <a:ln>
              <a:noFill/>
            </a:ln>
          </p:spPr>
        </p:pic>
        <p:pic>
          <p:nvPicPr>
            <p:cNvPr id="64" name="Google Shape;41;p1">
              <a:extLst>
                <a:ext uri="{FF2B5EF4-FFF2-40B4-BE49-F238E27FC236}">
                  <a16:creationId xmlns:a16="http://schemas.microsoft.com/office/drawing/2014/main" id="{3CBBB361-4122-F51E-BC4C-3BED3EF564F0}"/>
                </a:ext>
              </a:extLst>
            </p:cNvPr>
            <p:cNvPicPr preferRelativeResize="0"/>
            <p:nvPr/>
          </p:nvPicPr>
          <p:blipFill rotWithShape="1">
            <a:blip r:embed="rId5">
              <a:alphaModFix/>
            </a:blip>
            <a:srcRect/>
            <a:stretch/>
          </p:blipFill>
          <p:spPr>
            <a:xfrm>
              <a:off x="5532120" y="8938499"/>
              <a:ext cx="1068236" cy="1068236"/>
            </a:xfrm>
            <a:prstGeom prst="rect">
              <a:avLst/>
            </a:prstGeom>
            <a:noFill/>
            <a:ln>
              <a:noFill/>
            </a:ln>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TotalTime>
  <Words>884</Words>
  <Application>Microsoft Macintosh PowerPoint</Application>
  <PresentationFormat>Custom</PresentationFormat>
  <Paragraphs>128</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Nunito</vt:lpstr>
      <vt:lpstr>Office Theme</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AERO Software Stack — Release 2</dc:title>
  <dc:subject>PptxGenJS Presentation</dc:subject>
  <dc:creator>AERO Project</dc:creator>
  <cp:lastModifiedBy>Athanasios Stratikopoulos</cp:lastModifiedBy>
  <cp:revision>8</cp:revision>
  <dcterms:created xsi:type="dcterms:W3CDTF">2026-07-21T19:26:17Z</dcterms:created>
  <dcterms:modified xsi:type="dcterms:W3CDTF">2026-07-22T08:59:01Z</dcterms:modified>
</cp:coreProperties>
</file>